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4"/>
  </p:notesMasterIdLst>
  <p:sldIdLst>
    <p:sldId id="256" r:id="rId2"/>
    <p:sldId id="257" r:id="rId3"/>
    <p:sldId id="264" r:id="rId4"/>
    <p:sldId id="294" r:id="rId5"/>
    <p:sldId id="293" r:id="rId6"/>
    <p:sldId id="258" r:id="rId7"/>
    <p:sldId id="259" r:id="rId8"/>
    <p:sldId id="261" r:id="rId9"/>
    <p:sldId id="260" r:id="rId10"/>
    <p:sldId id="263" r:id="rId11"/>
    <p:sldId id="291" r:id="rId12"/>
    <p:sldId id="292" r:id="rId13"/>
    <p:sldId id="289" r:id="rId14"/>
    <p:sldId id="295" r:id="rId15"/>
    <p:sldId id="296" r:id="rId16"/>
    <p:sldId id="297" r:id="rId17"/>
    <p:sldId id="299" r:id="rId18"/>
    <p:sldId id="301" r:id="rId19"/>
    <p:sldId id="290" r:id="rId20"/>
    <p:sldId id="300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4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298" r:id="rId47"/>
    <p:sldId id="327" r:id="rId48"/>
    <p:sldId id="328" r:id="rId49"/>
    <p:sldId id="329" r:id="rId50"/>
    <p:sldId id="330" r:id="rId51"/>
    <p:sldId id="331" r:id="rId52"/>
    <p:sldId id="332" r:id="rId53"/>
    <p:sldId id="266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277" r:id="rId72"/>
    <p:sldId id="268" r:id="rId73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75"/>
      <p:bold r:id="rId76"/>
    </p:embeddedFont>
    <p:embeddedFont>
      <p:font typeface="맑은 고딕" panose="020B0503020000020004" pitchFamily="34" charset="-127"/>
      <p:regular r:id="rId75"/>
      <p:bold r:id="rId76"/>
    </p:embeddedFont>
    <p:embeddedFont>
      <p:font typeface="Albert Sans" pitchFamily="2" charset="0"/>
      <p:regular r:id="rId77"/>
      <p:bold r:id="rId78"/>
      <p:italic r:id="rId79"/>
      <p:boldItalic r:id="rId80"/>
    </p:embeddedFont>
    <p:embeddedFont>
      <p:font typeface="Nunito Light" panose="020F0302020204030204" pitchFamily="34" charset="0"/>
      <p:regular r:id="rId81"/>
      <p: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26A6-53E2-4256-A34D-3BE63BB7754F}">
  <a:tblStyle styleId="{342226A6-53E2-4256-A34D-3BE63BB775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/>
    <p:restoredTop sz="94675"/>
  </p:normalViewPr>
  <p:slideViewPr>
    <p:cSldViewPr snapToGrid="0">
      <p:cViewPr varScale="1">
        <p:scale>
          <a:sx n="187" d="100"/>
          <a:sy n="187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f73bbbbf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bf73bbbbf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12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40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195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72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63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743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32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720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38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104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810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944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906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370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229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115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38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79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1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051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249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29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030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903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424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494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460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6558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369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6405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744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151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8819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8858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5252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7700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458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8230601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8230601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8230601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8230601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40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8230601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8230601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964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778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22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992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5004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8230601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8230601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1888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2389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8230601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8230601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9298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8230601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8230601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5531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984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798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8230601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8230601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5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 b="0" i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6000" y="4021875"/>
            <a:ext cx="23649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panose="020B0503020000020004" pitchFamily="34" charset="-127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6215" t="7993" r="45238" b="10857"/>
          <a:stretch/>
        </p:blipFill>
        <p:spPr>
          <a:xfrm rot="8678195" flipH="1">
            <a:off x="8567485" y="2285913"/>
            <a:ext cx="959473" cy="242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/>
          </p:nvPr>
        </p:nvSpPr>
        <p:spPr>
          <a:xfrm>
            <a:off x="1579450" y="1329900"/>
            <a:ext cx="62955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579450" y="1665075"/>
            <a:ext cx="62955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1579450" y="2395551"/>
            <a:ext cx="62955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1579450" y="2730725"/>
            <a:ext cx="62955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/>
          </p:nvPr>
        </p:nvSpPr>
        <p:spPr>
          <a:xfrm>
            <a:off x="1579450" y="3461202"/>
            <a:ext cx="62955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1579450" y="3796375"/>
            <a:ext cx="62955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1040375" y="1329900"/>
            <a:ext cx="539100" cy="81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 b="0" i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 hasCustomPrompt="1"/>
          </p:nvPr>
        </p:nvSpPr>
        <p:spPr>
          <a:xfrm>
            <a:off x="1040375" y="2395588"/>
            <a:ext cx="539100" cy="81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 i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>
            <a:off x="1040375" y="3461225"/>
            <a:ext cx="539100" cy="81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 i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 l="5192" t="39954" r="60146"/>
          <a:stretch/>
        </p:blipFill>
        <p:spPr>
          <a:xfrm rot="-7654402" flipH="1">
            <a:off x="7812580" y="-1891443"/>
            <a:ext cx="2877068" cy="2882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l="32864" t="21844" r="32864" b="21839"/>
          <a:stretch/>
        </p:blipFill>
        <p:spPr>
          <a:xfrm>
            <a:off x="-895405" y="-767776"/>
            <a:ext cx="1536644" cy="146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1212861" flipH="1">
            <a:off x="8389780" y="3160250"/>
            <a:ext cx="1287584" cy="3258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l="36215" t="7993" r="45238" b="10857"/>
          <a:stretch/>
        </p:blipFill>
        <p:spPr>
          <a:xfrm rot="8678195" flipH="1">
            <a:off x="8372660" y="-883312"/>
            <a:ext cx="959473" cy="242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l="32864" t="21844" r="32864" b="21839"/>
          <a:stretch/>
        </p:blipFill>
        <p:spPr>
          <a:xfrm rot="-1661887">
            <a:off x="-412039" y="-378095"/>
            <a:ext cx="1145068" cy="1088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>
            <a:spLocks noGrp="1"/>
          </p:cNvSpPr>
          <p:nvPr>
            <p:ph type="pic" idx="2"/>
          </p:nvPr>
        </p:nvSpPr>
        <p:spPr>
          <a:xfrm>
            <a:off x="798350" y="1345575"/>
            <a:ext cx="2950800" cy="3062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4046350" y="1149225"/>
            <a:ext cx="4299300" cy="3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 dirty="0"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/>
          </a:blip>
          <a:srcRect l="32864" t="21844" r="32864" b="21839"/>
          <a:stretch/>
        </p:blipFill>
        <p:spPr>
          <a:xfrm rot="10378199">
            <a:off x="8328230" y="4154628"/>
            <a:ext cx="1536652" cy="14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l="32864" t="21844" r="32864" b="21839"/>
          <a:stretch/>
        </p:blipFill>
        <p:spPr>
          <a:xfrm>
            <a:off x="-661580" y="-690676"/>
            <a:ext cx="1536644" cy="146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070575" y="40720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739575" y="2339938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713225" y="546450"/>
            <a:ext cx="5065500" cy="11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"/>
          </p:nvPr>
        </p:nvSpPr>
        <p:spPr>
          <a:xfrm>
            <a:off x="713225" y="2566138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19"/>
          <p:cNvSpPr txBox="1"/>
          <p:nvPr/>
        </p:nvSpPr>
        <p:spPr>
          <a:xfrm>
            <a:off x="5659025" y="3429000"/>
            <a:ext cx="27720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CREDITS: This presentation template was created by </a:t>
            </a:r>
            <a:r>
              <a:rPr lang="en" sz="1200" b="0" i="0" dirty="0">
                <a:solidFill>
                  <a:schemeClr val="lt1"/>
                </a:solidFill>
                <a:uFill>
                  <a:noFill/>
                </a:u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, and includes icons by </a:t>
            </a:r>
            <a:r>
              <a:rPr lang="en" sz="1200" b="0" i="0" dirty="0">
                <a:solidFill>
                  <a:schemeClr val="lt1"/>
                </a:solidFill>
                <a:uFill>
                  <a:noFill/>
                </a:u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, and infographics &amp; images by </a:t>
            </a:r>
            <a:r>
              <a:rPr lang="en" sz="1200" b="0" i="0" dirty="0">
                <a:solidFill>
                  <a:schemeClr val="lt1"/>
                </a:solidFill>
                <a:uFill>
                  <a:noFill/>
                </a:u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 </a:t>
            </a:r>
            <a:endParaRPr sz="1200" b="0" i="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5">
            <a:alphaModFix/>
          </a:blip>
          <a:srcRect l="32864" t="21844" r="32864" b="21839"/>
          <a:stretch/>
        </p:blipFill>
        <p:spPr>
          <a:xfrm rot="5946943" flipH="1">
            <a:off x="8486411" y="4359631"/>
            <a:ext cx="1145066" cy="108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l="5192" r="47427"/>
          <a:stretch/>
        </p:blipFill>
        <p:spPr>
          <a:xfrm rot="-2241052">
            <a:off x="-1318454" y="250677"/>
            <a:ext cx="3932817" cy="480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8678195" flipH="1">
            <a:off x="8215010" y="-674462"/>
            <a:ext cx="959473" cy="242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7023785" flipH="1">
            <a:off x="8471061" y="4242555"/>
            <a:ext cx="1145068" cy="108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l="36215" t="7993" r="45238" b="10857"/>
          <a:stretch/>
        </p:blipFill>
        <p:spPr>
          <a:xfrm rot="-3699666">
            <a:off x="323938" y="3133546"/>
            <a:ext cx="1287589" cy="325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-7747635">
            <a:off x="5078855" y="1179366"/>
            <a:ext cx="3932816" cy="480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l="21146" r="47427" b="62732"/>
          <a:stretch/>
        </p:blipFill>
        <p:spPr>
          <a:xfrm rot="6019404">
            <a:off x="-946209" y="-732537"/>
            <a:ext cx="2608521" cy="1789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4779955" y="1324850"/>
            <a:ext cx="3644100" cy="30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2"/>
          </p:nvPr>
        </p:nvSpPr>
        <p:spPr>
          <a:xfrm>
            <a:off x="719925" y="1324850"/>
            <a:ext cx="3644100" cy="30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2">
            <a:alphaModFix/>
          </a:blip>
          <a:srcRect l="36215" t="7993" r="45238" b="10857"/>
          <a:stretch/>
        </p:blipFill>
        <p:spPr>
          <a:xfrm rot="-8637105" flipH="1">
            <a:off x="-303741" y="-1058774"/>
            <a:ext cx="959473" cy="24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l="32864" t="21844" r="32864" b="21839"/>
          <a:stretch/>
        </p:blipFill>
        <p:spPr>
          <a:xfrm rot="10648331">
            <a:off x="7933959" y="4138286"/>
            <a:ext cx="1536640" cy="1460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63F1-0035-754A-806C-6A01640DDEC7}" type="datetimeFigureOut">
              <a:rPr kumimoji="1" lang="ko-Kore-KR" altLang="en-US" smtClean="0"/>
              <a:t>3/7/23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46AB-62EA-764F-9BD4-E8A45C7313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30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363175" y="2276423"/>
            <a:ext cx="5067600" cy="16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79775"/>
            <a:ext cx="1918200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 b="0" i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363175" y="3947137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36215" t="7993" r="45238" b="10857"/>
          <a:stretch/>
        </p:blipFill>
        <p:spPr>
          <a:xfrm rot="-7705196">
            <a:off x="8415838" y="3653072"/>
            <a:ext cx="1287585" cy="325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l="32864" t="21844" r="32864" b="21839"/>
          <a:stretch/>
        </p:blipFill>
        <p:spPr>
          <a:xfrm>
            <a:off x="-729305" y="-651251"/>
            <a:ext cx="1536644" cy="146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20000" y="1093825"/>
            <a:ext cx="7704000" cy="3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  <a:defRPr sz="1200" b="0" i="0">
                <a:latin typeface="Malgun Gothic" panose="020B0503020000020004" pitchFamily="34" charset="-127"/>
                <a:ea typeface="Malgun Gothic" panose="020B0503020000020004" pitchFamily="34" charset="-127"/>
                <a:cs typeface="Malgun Gothic" panose="020B0503020000020004" pitchFamily="34" charset="-127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○"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■"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○"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■"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○"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■"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 dirty="0"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l="32864" t="21844" r="32864" b="21839"/>
          <a:stretch/>
        </p:blipFill>
        <p:spPr>
          <a:xfrm>
            <a:off x="-823430" y="-690676"/>
            <a:ext cx="1536644" cy="146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7804429">
            <a:off x="8647526" y="-1451463"/>
            <a:ext cx="1287589" cy="325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l="32864" t="21844" r="32864" b="21839"/>
          <a:stretch/>
        </p:blipFill>
        <p:spPr>
          <a:xfrm rot="5953471" flipH="1">
            <a:off x="8290643" y="4379153"/>
            <a:ext cx="1536651" cy="146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l="36215" t="7993" r="45238" b="10857"/>
          <a:stretch/>
        </p:blipFill>
        <p:spPr>
          <a:xfrm rot="-8637105" flipH="1">
            <a:off x="-485566" y="-915899"/>
            <a:ext cx="959473" cy="24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l="32864" t="21844" r="32864" b="21839"/>
          <a:stretch/>
        </p:blipFill>
        <p:spPr>
          <a:xfrm rot="6129881">
            <a:off x="8245658" y="-550590"/>
            <a:ext cx="1536641" cy="146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806825" y="1473375"/>
            <a:ext cx="4120500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 dirty="0"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 flipH="1">
            <a:off x="5386375" y="1397385"/>
            <a:ext cx="2950800" cy="3062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l="32864" t="21844" r="32864" b="21839"/>
          <a:stretch/>
        </p:blipFill>
        <p:spPr>
          <a:xfrm>
            <a:off x="-816655" y="-634676"/>
            <a:ext cx="1536644" cy="146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l="32864" t="21844" r="32864" b="21839"/>
          <a:stretch/>
        </p:blipFill>
        <p:spPr>
          <a:xfrm rot="700022" flipH="1">
            <a:off x="8275745" y="-582849"/>
            <a:ext cx="1536649" cy="146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lbert Sans"/>
              <a:buChar char="■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71" r:id="rId17"/>
    <p:sldLayoutId id="214748367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algun Gothic" panose="020B0503020000020004" pitchFamily="34" charset="-127"/>
          <a:ea typeface="Malgun Gothic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algun Gothic" panose="020B0503020000020004" pitchFamily="34" charset="-127"/>
          <a:ea typeface="Malgun Gothic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5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err="1"/>
              <a:t>Codream</a:t>
            </a:r>
            <a:br>
              <a:rPr lang="en" sz="5000" dirty="0"/>
            </a:br>
            <a:r>
              <a:rPr lang="en" sz="4000" dirty="0"/>
              <a:t>- KDT 02_</a:t>
            </a:r>
            <a:r>
              <a:rPr lang="en-US" altLang="ko-KR" sz="4000" dirty="0"/>
              <a:t>2</a:t>
            </a:r>
            <a:r>
              <a:rPr lang="ko-KR" altLang="en-US" sz="4000">
                <a:latin typeface="+mj-ea"/>
                <a:ea typeface="+mj-ea"/>
              </a:rPr>
              <a:t>차 발표 </a:t>
            </a:r>
            <a:endParaRPr sz="4000" dirty="0">
              <a:latin typeface="+mj-ea"/>
              <a:ea typeface="+mj-ea"/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1"/>
          </p:nvPr>
        </p:nvSpPr>
        <p:spPr>
          <a:xfrm>
            <a:off x="5478449" y="4021875"/>
            <a:ext cx="2952451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팀장 </a:t>
            </a:r>
            <a:r>
              <a:rPr lang="ko-KR" altLang="en-US" dirty="0" err="1">
                <a:latin typeface="+mj-ea"/>
                <a:ea typeface="+mj-ea"/>
              </a:rPr>
              <a:t>조종윤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팀원 </a:t>
            </a:r>
            <a:r>
              <a:rPr lang="ko-KR" altLang="en-US" dirty="0" err="1">
                <a:latin typeface="+mj-ea"/>
                <a:ea typeface="+mj-ea"/>
              </a:rPr>
              <a:t>양민우</a:t>
            </a:r>
            <a:r>
              <a:rPr lang="ko-KR" altLang="en-US" dirty="0">
                <a:latin typeface="+mj-ea"/>
                <a:ea typeface="+mj-ea"/>
              </a:rPr>
              <a:t> 박민수 김호준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14" name="Google Shape;114;p25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-5400000">
            <a:off x="-837791" y="2097878"/>
            <a:ext cx="3932816" cy="480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7023785" flipH="1">
            <a:off x="4224886" y="2884880"/>
            <a:ext cx="1145068" cy="108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649726" y="93399"/>
            <a:ext cx="41946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반응형 헤더 이벤트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js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83" name="Google Shape;183;p32"/>
          <p:cNvSpPr txBox="1">
            <a:spLocks noGrp="1"/>
          </p:cNvSpPr>
          <p:nvPr>
            <p:ph type="subTitle" idx="1"/>
          </p:nvPr>
        </p:nvSpPr>
        <p:spPr>
          <a:xfrm>
            <a:off x="5307843" y="739550"/>
            <a:ext cx="3283949" cy="427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ko-KR" sz="2000" dirty="0">
              <a:latin typeface="+mj-ea"/>
              <a:ea typeface="+mj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ko-KR" sz="2000" dirty="0">
              <a:latin typeface="+mj-ea"/>
              <a:ea typeface="+mj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ko-KR" sz="2000" dirty="0">
              <a:latin typeface="+mj-ea"/>
              <a:ea typeface="+mj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ko-KR" sz="2000" dirty="0">
              <a:latin typeface="+mj-ea"/>
              <a:ea typeface="+mj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ko-KR" sz="2000" dirty="0">
              <a:latin typeface="+mj-ea"/>
              <a:ea typeface="+mj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sz="2000" dirty="0">
                <a:latin typeface="+mj-ea"/>
                <a:ea typeface="+mj-ea"/>
              </a:rPr>
              <a:t>스크롤 지연 반응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ko-KR" altLang="en-US" sz="2000" dirty="0">
              <a:latin typeface="+mj-ea"/>
              <a:ea typeface="+mj-e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altLang="ko-KR" sz="2000" dirty="0" err="1">
                <a:latin typeface="+mj-ea"/>
                <a:ea typeface="+mj-ea"/>
              </a:rPr>
              <a:t>deltaY</a:t>
            </a:r>
            <a:r>
              <a:rPr lang="en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연산과 초기화</a:t>
            </a:r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6968860" flipH="1">
            <a:off x="4938458" y="3092752"/>
            <a:ext cx="1287586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7343427-E42B-869B-20DC-F2D7DE4AC63D}"/>
              </a:ext>
            </a:extLst>
          </p:cNvPr>
          <p:cNvSpPr/>
          <p:nvPr/>
        </p:nvSpPr>
        <p:spPr>
          <a:xfrm>
            <a:off x="6826734" y="3488800"/>
            <a:ext cx="1765058" cy="1233054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다음</a:t>
            </a:r>
            <a:endParaRPr kumimoji="1" lang="ko-Kore-KR" altLang="en-US" sz="32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D1CD4F6-D67A-5FC7-5F54-DE74CC4D8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49" y="1500388"/>
            <a:ext cx="4553097" cy="2961664"/>
          </a:xfrm>
          <a:prstGeom prst="round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DF163DE-D43F-31BF-1CAE-BA1AF223B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52" y="681448"/>
            <a:ext cx="4742628" cy="3975148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Main –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fixed background by </a:t>
            </a:r>
            <a:r>
              <a:rPr lang="en-US" altLang="ko-KR" dirty="0" err="1">
                <a:latin typeface="+mj-ea"/>
                <a:ea typeface="+mj-ea"/>
              </a:rPr>
              <a:t>scrollY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52030" y="31669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7;p42">
            <a:extLst>
              <a:ext uri="{FF2B5EF4-FFF2-40B4-BE49-F238E27FC236}">
                <a16:creationId xmlns:a16="http://schemas.microsoft.com/office/drawing/2014/main" id="{2E4E26F9-1812-E293-A05F-C79F402D76A6}"/>
              </a:ext>
            </a:extLst>
          </p:cNvPr>
          <p:cNvSpPr/>
          <p:nvPr/>
        </p:nvSpPr>
        <p:spPr>
          <a:xfrm>
            <a:off x="1630848" y="1343884"/>
            <a:ext cx="5882301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메인 백그라운드 고정 효과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Google Shape;307;p42">
            <a:extLst>
              <a:ext uri="{FF2B5EF4-FFF2-40B4-BE49-F238E27FC236}">
                <a16:creationId xmlns:a16="http://schemas.microsoft.com/office/drawing/2014/main" id="{F4FF5ACE-442B-CA5C-DEEF-DA02AD938C65}"/>
              </a:ext>
            </a:extLst>
          </p:cNvPr>
          <p:cNvSpPr/>
          <p:nvPr/>
        </p:nvSpPr>
        <p:spPr>
          <a:xfrm>
            <a:off x="1630847" y="2495565"/>
            <a:ext cx="5882301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한 가지 배경으로 사용자에게 지루함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Google Shape;307;p42">
            <a:extLst>
              <a:ext uri="{FF2B5EF4-FFF2-40B4-BE49-F238E27FC236}">
                <a16:creationId xmlns:a16="http://schemas.microsoft.com/office/drawing/2014/main" id="{48DF61C0-C9BA-8837-6496-5502BD409E2A}"/>
              </a:ext>
            </a:extLst>
          </p:cNvPr>
          <p:cNvSpPr/>
          <p:nvPr/>
        </p:nvSpPr>
        <p:spPr>
          <a:xfrm>
            <a:off x="1630845" y="3657384"/>
            <a:ext cx="5882301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메인 박스 모델 사이즈 연동 이미지 교체</a:t>
            </a:r>
            <a:endParaRPr lang="ko-KR" altLang="en-US" sz="2300" dirty="0">
              <a:latin typeface="+mj-ea"/>
              <a:ea typeface="+mj-ea"/>
            </a:endParaRPr>
          </a:p>
        </p:txBody>
      </p:sp>
      <p:grpSp>
        <p:nvGrpSpPr>
          <p:cNvPr id="7" name="Google Shape;442;p44">
            <a:extLst>
              <a:ext uri="{FF2B5EF4-FFF2-40B4-BE49-F238E27FC236}">
                <a16:creationId xmlns:a16="http://schemas.microsoft.com/office/drawing/2014/main" id="{004D9307-8190-DD68-A6C2-D55E9297AD3C}"/>
              </a:ext>
            </a:extLst>
          </p:cNvPr>
          <p:cNvGrpSpPr/>
          <p:nvPr/>
        </p:nvGrpSpPr>
        <p:grpSpPr>
          <a:xfrm rot="5400000">
            <a:off x="4434495" y="1634051"/>
            <a:ext cx="275010" cy="1397462"/>
            <a:chOff x="4960900" y="2433225"/>
            <a:chExt cx="48525" cy="60050"/>
          </a:xfrm>
        </p:grpSpPr>
        <p:sp>
          <p:nvSpPr>
            <p:cNvPr id="8" name="Google Shape;443;p44">
              <a:extLst>
                <a:ext uri="{FF2B5EF4-FFF2-40B4-BE49-F238E27FC236}">
                  <a16:creationId xmlns:a16="http://schemas.microsoft.com/office/drawing/2014/main" id="{34A4C6C5-6327-FE10-DE57-DB120EE14FB6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4;p44">
              <a:extLst>
                <a:ext uri="{FF2B5EF4-FFF2-40B4-BE49-F238E27FC236}">
                  <a16:creationId xmlns:a16="http://schemas.microsoft.com/office/drawing/2014/main" id="{8DE0D6E6-42BC-0262-80F1-FC7BFEDF1C56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42;p44">
            <a:extLst>
              <a:ext uri="{FF2B5EF4-FFF2-40B4-BE49-F238E27FC236}">
                <a16:creationId xmlns:a16="http://schemas.microsoft.com/office/drawing/2014/main" id="{8BF34D17-D8FE-CB1E-6DB2-61AC316FED7B}"/>
              </a:ext>
            </a:extLst>
          </p:cNvPr>
          <p:cNvGrpSpPr/>
          <p:nvPr/>
        </p:nvGrpSpPr>
        <p:grpSpPr>
          <a:xfrm rot="5400000">
            <a:off x="4434490" y="2781431"/>
            <a:ext cx="275010" cy="1397462"/>
            <a:chOff x="4960900" y="2433225"/>
            <a:chExt cx="48525" cy="60050"/>
          </a:xfrm>
        </p:grpSpPr>
        <p:sp>
          <p:nvSpPr>
            <p:cNvPr id="11" name="Google Shape;443;p44">
              <a:extLst>
                <a:ext uri="{FF2B5EF4-FFF2-40B4-BE49-F238E27FC236}">
                  <a16:creationId xmlns:a16="http://schemas.microsoft.com/office/drawing/2014/main" id="{C59344B1-3A8E-FED0-5F6C-7A6467FEB63A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4;p44">
              <a:extLst>
                <a:ext uri="{FF2B5EF4-FFF2-40B4-BE49-F238E27FC236}">
                  <a16:creationId xmlns:a16="http://schemas.microsoft.com/office/drawing/2014/main" id="{0D8D3EF5-A6B6-8CA4-7489-7238290BF839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67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577349" y="8202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메인 스크롤 이벤트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js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14201214" flipH="1">
            <a:off x="3928207" y="3514397"/>
            <a:ext cx="1287586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8B7E59-F64D-327A-CDDA-421B0F33C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89203"/>
            <a:ext cx="7772400" cy="4014414"/>
          </a:xfrm>
          <a:prstGeom prst="round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80AF650-C39F-4D17-E52B-8A2268B4ED86}"/>
              </a:ext>
            </a:extLst>
          </p:cNvPr>
          <p:cNvSpPr/>
          <p:nvPr/>
        </p:nvSpPr>
        <p:spPr>
          <a:xfrm>
            <a:off x="6826734" y="3488800"/>
            <a:ext cx="1765058" cy="1233054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다음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629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ITEM LIST PAGE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1253188" y="-2232710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4;p30">
            <a:extLst>
              <a:ext uri="{FF2B5EF4-FFF2-40B4-BE49-F238E27FC236}">
                <a16:creationId xmlns:a16="http://schemas.microsoft.com/office/drawing/2014/main" id="{E2306A68-EE64-4BCD-97CB-3DF2A796DC6D}"/>
              </a:ext>
            </a:extLst>
          </p:cNvPr>
          <p:cNvSpPr txBox="1">
            <a:spLocks/>
          </p:cNvSpPr>
          <p:nvPr/>
        </p:nvSpPr>
        <p:spPr>
          <a:xfrm>
            <a:off x="3347330" y="2479242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j-ea"/>
                <a:ea typeface="+mj-ea"/>
              </a:rPr>
              <a:t>-</a:t>
            </a:r>
            <a:r>
              <a:rPr lang="ko-KR" altLang="en-US" sz="2000" dirty="0">
                <a:latin typeface="+mj-ea"/>
                <a:ea typeface="+mj-ea"/>
              </a:rPr>
              <a:t> 관리자모드</a:t>
            </a:r>
            <a:r>
              <a:rPr lang="en-US" altLang="ko-KR" sz="2000" dirty="0">
                <a:latin typeface="+mj-ea"/>
                <a:ea typeface="+mj-ea"/>
              </a:rPr>
              <a:t>_</a:t>
            </a:r>
            <a:r>
              <a:rPr lang="en-US" altLang="ko-KR" sz="2000" dirty="0" err="1">
                <a:latin typeface="+mj-ea"/>
                <a:ea typeface="+mj-ea"/>
              </a:rPr>
              <a:t>add_item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Google Shape;164;p30">
            <a:extLst>
              <a:ext uri="{FF2B5EF4-FFF2-40B4-BE49-F238E27FC236}">
                <a16:creationId xmlns:a16="http://schemas.microsoft.com/office/drawing/2014/main" id="{0501D8DE-5D28-2050-32D7-B128B428D02E}"/>
              </a:ext>
            </a:extLst>
          </p:cNvPr>
          <p:cNvSpPr txBox="1">
            <a:spLocks/>
          </p:cNvSpPr>
          <p:nvPr/>
        </p:nvSpPr>
        <p:spPr>
          <a:xfrm>
            <a:off x="3347330" y="202449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j-ea"/>
                <a:ea typeface="+mj-ea"/>
              </a:rPr>
              <a:t>-</a:t>
            </a:r>
            <a:r>
              <a:rPr lang="ko-KR" altLang="en-US" sz="2000" dirty="0">
                <a:latin typeface="+mj-ea"/>
                <a:ea typeface="+mj-ea"/>
              </a:rPr>
              <a:t> 관리자모드</a:t>
            </a:r>
            <a:r>
              <a:rPr lang="en-US" altLang="ko-KR" sz="2000" dirty="0">
                <a:latin typeface="+mj-ea"/>
                <a:ea typeface="+mj-ea"/>
              </a:rPr>
              <a:t>_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dialog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492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391942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Modal window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24C5E0D-D064-F28C-C6C0-171DDD6E0392}"/>
              </a:ext>
            </a:extLst>
          </p:cNvPr>
          <p:cNvSpPr/>
          <p:nvPr/>
        </p:nvSpPr>
        <p:spPr>
          <a:xfrm>
            <a:off x="1062569" y="1314295"/>
            <a:ext cx="7018853" cy="3384180"/>
          </a:xfrm>
          <a:prstGeom prst="roundRect">
            <a:avLst>
              <a:gd name="adj" fmla="val 9983"/>
            </a:avLst>
          </a:prstGeom>
          <a:solidFill>
            <a:srgbClr val="1F212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A6B7AF4-B65D-24AD-95C7-CC4FA29EA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50" y="1460582"/>
            <a:ext cx="5763338" cy="3104606"/>
          </a:xfrm>
          <a:prstGeom prst="rect">
            <a:avLst/>
          </a:prstGeom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5">
            <a:alphaModFix/>
          </a:blip>
          <a:srcRect l="5192" t="39954" r="60146"/>
          <a:stretch/>
        </p:blipFill>
        <p:spPr>
          <a:xfrm rot="-6830328">
            <a:off x="-1356754" y="3038096"/>
            <a:ext cx="2877070" cy="2882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04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Modal window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3FC091-B44F-92FA-935A-40C789DC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2" y="951050"/>
            <a:ext cx="7488227" cy="3878125"/>
          </a:xfrm>
          <a:prstGeom prst="rect">
            <a:avLst/>
          </a:prstGeom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5">
            <a:alphaModFix/>
          </a:blip>
          <a:srcRect l="5192" t="39954" r="60146"/>
          <a:stretch/>
        </p:blipFill>
        <p:spPr>
          <a:xfrm rot="-6830328">
            <a:off x="-1652030" y="3181783"/>
            <a:ext cx="2877070" cy="2882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5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6550" y="3497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Modal window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3FC091-B44F-92FA-935A-40C789DC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2" y="951050"/>
            <a:ext cx="7488227" cy="3878125"/>
          </a:xfrm>
          <a:prstGeom prst="rect">
            <a:avLst/>
          </a:prstGeom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5">
            <a:alphaModFix/>
          </a:blip>
          <a:srcRect l="5192" t="39954" r="60146"/>
          <a:stretch/>
        </p:blipFill>
        <p:spPr>
          <a:xfrm rot="-6830328">
            <a:off x="-1652030" y="3181783"/>
            <a:ext cx="2877070" cy="288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FC0B285-DF14-853B-BF35-EE5516C7D3D2}"/>
              </a:ext>
            </a:extLst>
          </p:cNvPr>
          <p:cNvSpPr/>
          <p:nvPr/>
        </p:nvSpPr>
        <p:spPr>
          <a:xfrm>
            <a:off x="927284" y="1069300"/>
            <a:ext cx="3123057" cy="3629175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2000" dirty="0"/>
              <a:t>가운데에 떠있고</a:t>
            </a:r>
            <a:r>
              <a:rPr kumimoji="1" lang="en-US" altLang="ko-KR" sz="2000" dirty="0"/>
              <a:t>,</a:t>
            </a:r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r>
              <a:rPr kumimoji="1" lang="ko-KR" altLang="en-US" sz="2000" dirty="0"/>
              <a:t>배경을 흐리게 만드는</a:t>
            </a: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r>
              <a:rPr kumimoji="1" lang="ko-KR" altLang="en-US" sz="2000" dirty="0"/>
              <a:t>작은 창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304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6545" y="363688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Modal window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HTML Tag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3FC091-B44F-92FA-935A-40C789DC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2" y="951050"/>
            <a:ext cx="7488227" cy="3878125"/>
          </a:xfrm>
          <a:prstGeom prst="rect">
            <a:avLst/>
          </a:prstGeom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5">
            <a:alphaModFix/>
          </a:blip>
          <a:srcRect l="5192" t="39954" r="60146"/>
          <a:stretch/>
        </p:blipFill>
        <p:spPr>
          <a:xfrm rot="-6830328">
            <a:off x="-1652030" y="3181783"/>
            <a:ext cx="2877070" cy="288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FC0B285-DF14-853B-BF35-EE5516C7D3D2}"/>
              </a:ext>
            </a:extLst>
          </p:cNvPr>
          <p:cNvSpPr/>
          <p:nvPr/>
        </p:nvSpPr>
        <p:spPr>
          <a:xfrm>
            <a:off x="927284" y="1069300"/>
            <a:ext cx="3123057" cy="3629175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2000" dirty="0"/>
              <a:t>가운데에 떠있고</a:t>
            </a:r>
            <a:r>
              <a:rPr kumimoji="1" lang="en-US" altLang="ko-KR" sz="2000" dirty="0"/>
              <a:t>,</a:t>
            </a:r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r>
              <a:rPr kumimoji="1" lang="ko-KR" altLang="en-US" sz="2000" dirty="0"/>
              <a:t>배경을 흐리게 만드는</a:t>
            </a: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r>
              <a:rPr kumimoji="1" lang="ko-KR" altLang="en-US" sz="2000" dirty="0"/>
              <a:t>작은 창</a:t>
            </a:r>
            <a:endParaRPr kumimoji="1" lang="ko-Kore-KR" altLang="en-US" sz="200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322556B-A970-59A0-ECCD-A59536D6274E}"/>
              </a:ext>
            </a:extLst>
          </p:cNvPr>
          <p:cNvSpPr/>
          <p:nvPr/>
        </p:nvSpPr>
        <p:spPr>
          <a:xfrm>
            <a:off x="5093652" y="993800"/>
            <a:ext cx="3123057" cy="3629175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en-US" altLang="ko-KR" sz="2400" dirty="0"/>
              <a:t>Absolute</a:t>
            </a:r>
          </a:p>
          <a:p>
            <a:pPr marL="285750" indent="-285750">
              <a:buFontTx/>
              <a:buChar char="-"/>
            </a:pPr>
            <a:endParaRPr kumimoji="1" lang="en-US" altLang="ko-KR" sz="2400" dirty="0"/>
          </a:p>
          <a:p>
            <a:pPr marL="285750" indent="-285750">
              <a:buFontTx/>
              <a:buChar char="-"/>
            </a:pPr>
            <a:r>
              <a:rPr kumimoji="1" lang="en-US" altLang="ko-KR" sz="2400" dirty="0"/>
              <a:t>Positioning</a:t>
            </a:r>
          </a:p>
          <a:p>
            <a:pPr marL="285750" indent="-285750">
              <a:buFontTx/>
              <a:buChar char="-"/>
            </a:pPr>
            <a:endParaRPr kumimoji="1" lang="en-US" altLang="ko-KR" sz="2400" dirty="0"/>
          </a:p>
          <a:p>
            <a:pPr marL="285750" indent="-285750">
              <a:buFontTx/>
              <a:buChar char="-"/>
            </a:pPr>
            <a:r>
              <a:rPr kumimoji="1" lang="en-US" altLang="ko-KR" sz="2400" dirty="0"/>
              <a:t>opacity</a:t>
            </a:r>
          </a:p>
          <a:p>
            <a:pPr marL="285750" indent="-285750">
              <a:buFontTx/>
              <a:buChar char="-"/>
            </a:pPr>
            <a:endParaRPr kumimoji="1" lang="en-US" altLang="ko-KR" sz="2400" dirty="0"/>
          </a:p>
          <a:p>
            <a:pPr marL="285750" indent="-285750">
              <a:buFontTx/>
              <a:buChar char="-"/>
            </a:pPr>
            <a:r>
              <a:rPr kumimoji="1" lang="en-US" altLang="ko-KR" sz="2400" dirty="0"/>
              <a:t>Sizing</a:t>
            </a:r>
            <a:endParaRPr kumimoji="1" lang="ko-Kore-KR" altLang="en-US" sz="2400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5238E75-AC43-FBE7-F70F-5BB67CF9DDB3}"/>
              </a:ext>
            </a:extLst>
          </p:cNvPr>
          <p:cNvSpPr/>
          <p:nvPr/>
        </p:nvSpPr>
        <p:spPr>
          <a:xfrm>
            <a:off x="410106" y="993800"/>
            <a:ext cx="8323778" cy="3796575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6000" dirty="0"/>
              <a:t>HTML &lt;dialog&gt; Tag</a:t>
            </a:r>
          </a:p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813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391942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Modal window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E6FCCA05-B03D-C8FE-7D8F-F601EE21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9" y="1115808"/>
            <a:ext cx="7772400" cy="3557239"/>
          </a:xfrm>
          <a:prstGeom prst="roundRect">
            <a:avLst/>
          </a:prstGeom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l="5192" t="39954" r="60146"/>
          <a:stretch/>
        </p:blipFill>
        <p:spPr>
          <a:xfrm rot="-6830328">
            <a:off x="-1356754" y="3038096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5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79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ITEM DETAIL PAGE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30">
            <a:extLst>
              <a:ext uri="{FF2B5EF4-FFF2-40B4-BE49-F238E27FC236}">
                <a16:creationId xmlns:a16="http://schemas.microsoft.com/office/drawing/2014/main" id="{0501D8DE-5D28-2050-32D7-B128B428D02E}"/>
              </a:ext>
            </a:extLst>
          </p:cNvPr>
          <p:cNvSpPr txBox="1">
            <a:spLocks/>
          </p:cNvSpPr>
          <p:nvPr/>
        </p:nvSpPr>
        <p:spPr>
          <a:xfrm>
            <a:off x="3347330" y="202449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j-ea"/>
                <a:ea typeface="+mj-ea"/>
              </a:rPr>
              <a:t>-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Aside nav </a:t>
            </a:r>
            <a:r>
              <a:rPr lang="ko-KR" altLang="en-US" sz="2000" dirty="0">
                <a:latin typeface="+mj-ea"/>
                <a:ea typeface="+mj-ea"/>
              </a:rPr>
              <a:t>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59B1FE-AC6F-7B6D-D766-248CC8F42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8026" y="-194344"/>
            <a:ext cx="9640051" cy="56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5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488352" y="460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index– </a:t>
            </a:r>
            <a:r>
              <a:rPr lang="ko-KR" altLang="en-US" dirty="0">
                <a:latin typeface="+mj-ea"/>
                <a:ea typeface="+mj-ea"/>
              </a:rPr>
              <a:t>발표 목차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5075241" y="4236775"/>
            <a:ext cx="356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uFill>
                  <a:noFill/>
                </a:u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HTML</a:t>
            </a:r>
            <a:r>
              <a:rPr lang="en" sz="10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 | </a:t>
            </a:r>
            <a:r>
              <a:rPr lang="en" sz="1000" dirty="0">
                <a:solidFill>
                  <a:schemeClr val="lt1"/>
                </a:solidFill>
                <a:uFill>
                  <a:noFill/>
                </a:u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CSS</a:t>
            </a:r>
            <a:r>
              <a:rPr lang="en" sz="10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 | </a:t>
            </a:r>
            <a:r>
              <a:rPr lang="en" sz="1000" dirty="0">
                <a:solidFill>
                  <a:schemeClr val="lt1"/>
                </a:solidFill>
                <a:uFill>
                  <a:noFill/>
                </a:u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JAVASCRIPT</a:t>
            </a:r>
            <a:endParaRPr sz="10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pic>
        <p:nvPicPr>
          <p:cNvPr id="125" name="Google Shape;125;p26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142973" y="3773783"/>
            <a:ext cx="2877070" cy="288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D499A631-AED3-49C9-0455-5377E8F4F503}"/>
              </a:ext>
            </a:extLst>
          </p:cNvPr>
          <p:cNvSpPr/>
          <p:nvPr/>
        </p:nvSpPr>
        <p:spPr>
          <a:xfrm>
            <a:off x="1609981" y="1537591"/>
            <a:ext cx="1633748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서론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5" name="Google Shape;307;p42">
            <a:extLst>
              <a:ext uri="{FF2B5EF4-FFF2-40B4-BE49-F238E27FC236}">
                <a16:creationId xmlns:a16="http://schemas.microsoft.com/office/drawing/2014/main" id="{0B630DD6-483F-9848-1D11-16C71C851D6D}"/>
              </a:ext>
            </a:extLst>
          </p:cNvPr>
          <p:cNvSpPr/>
          <p:nvPr/>
        </p:nvSpPr>
        <p:spPr>
          <a:xfrm>
            <a:off x="1609981" y="2404867"/>
            <a:ext cx="1633748" cy="861531"/>
          </a:xfrm>
          <a:prstGeom prst="roundRect">
            <a:avLst>
              <a:gd name="adj" fmla="val 16667"/>
            </a:avLst>
          </a:prstGeom>
          <a:solidFill>
            <a:srgbClr val="19191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본론</a:t>
            </a:r>
            <a:endParaRPr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Google Shape;307;p42">
            <a:extLst>
              <a:ext uri="{FF2B5EF4-FFF2-40B4-BE49-F238E27FC236}">
                <a16:creationId xmlns:a16="http://schemas.microsoft.com/office/drawing/2014/main" id="{1B4BDE77-59B5-6DC5-535D-D0814C680F09}"/>
              </a:ext>
            </a:extLst>
          </p:cNvPr>
          <p:cNvSpPr/>
          <p:nvPr/>
        </p:nvSpPr>
        <p:spPr>
          <a:xfrm>
            <a:off x="1609981" y="3269271"/>
            <a:ext cx="1633748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결론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7" name="Google Shape;307;p42">
            <a:extLst>
              <a:ext uri="{FF2B5EF4-FFF2-40B4-BE49-F238E27FC236}">
                <a16:creationId xmlns:a16="http://schemas.microsoft.com/office/drawing/2014/main" id="{1E2D6803-6001-87BD-FC85-D8C98659CFCA}"/>
              </a:ext>
            </a:extLst>
          </p:cNvPr>
          <p:cNvSpPr/>
          <p:nvPr/>
        </p:nvSpPr>
        <p:spPr>
          <a:xfrm>
            <a:off x="3440268" y="1537590"/>
            <a:ext cx="3850547" cy="861531"/>
          </a:xfrm>
          <a:prstGeom prst="roundRect">
            <a:avLst>
              <a:gd name="adj" fmla="val 16667"/>
            </a:avLst>
          </a:prstGeom>
          <a:solidFill>
            <a:srgbClr val="19191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1)</a:t>
            </a:r>
            <a:r>
              <a:rPr lang="ko-KR" altLang="en-US" dirty="0">
                <a:solidFill>
                  <a:schemeClr val="bg1"/>
                </a:solidFill>
              </a:rPr>
              <a:t> 프로젝트 개요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2)</a:t>
            </a:r>
            <a:r>
              <a:rPr lang="ko-KR" altLang="en-US" dirty="0">
                <a:solidFill>
                  <a:schemeClr val="bg1"/>
                </a:solidFill>
              </a:rPr>
              <a:t> 프로젝트 방향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307;p42">
            <a:extLst>
              <a:ext uri="{FF2B5EF4-FFF2-40B4-BE49-F238E27FC236}">
                <a16:creationId xmlns:a16="http://schemas.microsoft.com/office/drawing/2014/main" id="{C0B7D594-8676-5960-5FBB-B38424EA59DA}"/>
              </a:ext>
            </a:extLst>
          </p:cNvPr>
          <p:cNvSpPr/>
          <p:nvPr/>
        </p:nvSpPr>
        <p:spPr>
          <a:xfrm>
            <a:off x="3440267" y="2410310"/>
            <a:ext cx="3850547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 </a:t>
            </a:r>
            <a:r>
              <a:rPr lang="en-US" altLang="ko-KR" dirty="0"/>
              <a:t>1)</a:t>
            </a:r>
            <a:r>
              <a:rPr lang="ko-KR" altLang="en-US" dirty="0"/>
              <a:t> 스토리보드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 </a:t>
            </a:r>
            <a:r>
              <a:rPr lang="en-US" altLang="ko-KR" dirty="0"/>
              <a:t>2)</a:t>
            </a:r>
            <a:r>
              <a:rPr lang="ko-KR" altLang="en-US" dirty="0"/>
              <a:t> 발표자별 페이지 소개 및 핵심기능 발표</a:t>
            </a:r>
          </a:p>
        </p:txBody>
      </p:sp>
      <p:sp>
        <p:nvSpPr>
          <p:cNvPr id="9" name="Google Shape;307;p42">
            <a:extLst>
              <a:ext uri="{FF2B5EF4-FFF2-40B4-BE49-F238E27FC236}">
                <a16:creationId xmlns:a16="http://schemas.microsoft.com/office/drawing/2014/main" id="{FFC63D42-FABF-A88F-4386-F5D519AC762A}"/>
              </a:ext>
            </a:extLst>
          </p:cNvPr>
          <p:cNvSpPr/>
          <p:nvPr/>
        </p:nvSpPr>
        <p:spPr>
          <a:xfrm>
            <a:off x="3440266" y="3260955"/>
            <a:ext cx="3850547" cy="861531"/>
          </a:xfrm>
          <a:prstGeom prst="roundRect">
            <a:avLst>
              <a:gd name="adj" fmla="val 16667"/>
            </a:avLst>
          </a:prstGeom>
          <a:solidFill>
            <a:srgbClr val="19191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1)</a:t>
            </a:r>
            <a:r>
              <a:rPr lang="ko-KR" altLang="en-US" dirty="0">
                <a:solidFill>
                  <a:schemeClr val="bg1"/>
                </a:solidFill>
              </a:rPr>
              <a:t> 프로젝트 결과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2)</a:t>
            </a:r>
            <a:r>
              <a:rPr lang="ko-KR" altLang="en-US" dirty="0">
                <a:solidFill>
                  <a:schemeClr val="bg1"/>
                </a:solidFill>
              </a:rPr>
              <a:t> 향후 목표 및 개선사항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l="5192" t="39954" r="60146"/>
          <a:stretch/>
        </p:blipFill>
        <p:spPr>
          <a:xfrm rot="-6830328">
            <a:off x="-1356754" y="3038096"/>
            <a:ext cx="2877070" cy="28823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4;p29">
            <a:extLst>
              <a:ext uri="{FF2B5EF4-FFF2-40B4-BE49-F238E27FC236}">
                <a16:creationId xmlns:a16="http://schemas.microsoft.com/office/drawing/2014/main" id="{8A56C0D6-2652-C883-F04E-1E4B5B6B5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45" y="363688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Modal window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HTML Tag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0183E621-3FA5-2A8E-590D-D53D85CB7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01" y="1154049"/>
            <a:ext cx="7772400" cy="3557239"/>
          </a:xfrm>
          <a:prstGeom prst="round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BB798C18-4EA4-9E8C-D936-6A55AC5AA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60" y="1151385"/>
            <a:ext cx="7772400" cy="3557239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ECAF7-A929-360E-8B5E-A1E84B662B5F}"/>
              </a:ext>
            </a:extLst>
          </p:cNvPr>
          <p:cNvSpPr txBox="1"/>
          <p:nvPr/>
        </p:nvSpPr>
        <p:spPr>
          <a:xfrm>
            <a:off x="2630045" y="3818322"/>
            <a:ext cx="594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</a:rPr>
              <a:t>method="dialog" 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</a:rPr>
              <a:t>적용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</a:rPr>
              <a:t>&lt;form&gt;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</a:rPr>
              <a:t>요소는 제출 시 대화 상자를 닫습니다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</a:rPr>
              <a:t>대화 상자의 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</a:rPr>
              <a:t>returnValue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</a:rPr>
              <a:t>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</a:rPr>
              <a:t>제출할 때 사용한 버튼의 </a:t>
            </a:r>
            <a:r>
              <a:rPr lang="e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</a:rPr>
              <a:t>value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</a:rPr>
              <a:t>로 설정됩니다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lgun Gothic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711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391942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Modal window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356754" y="3038096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3F5614-5892-7B67-243E-08183BC5F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69" y="1201455"/>
            <a:ext cx="7772400" cy="308165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8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577349" y="8202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메인 스크롤 이벤트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js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14201214" flipH="1">
            <a:off x="3928207" y="3514397"/>
            <a:ext cx="1287586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5C33F5B-2101-9909-BE9E-30F407F14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97283"/>
            <a:ext cx="7772400" cy="3369605"/>
          </a:xfrm>
          <a:prstGeom prst="roundRect">
            <a:avLst/>
          </a:prstGeom>
        </p:spPr>
      </p:pic>
      <p:sp>
        <p:nvSpPr>
          <p:cNvPr id="8" name="Google Shape;3916;p49">
            <a:extLst>
              <a:ext uri="{FF2B5EF4-FFF2-40B4-BE49-F238E27FC236}">
                <a16:creationId xmlns:a16="http://schemas.microsoft.com/office/drawing/2014/main" id="{6D00D572-499D-7FE6-F67B-3A5649B51FC6}"/>
              </a:ext>
            </a:extLst>
          </p:cNvPr>
          <p:cNvSpPr/>
          <p:nvPr/>
        </p:nvSpPr>
        <p:spPr>
          <a:xfrm>
            <a:off x="2438399" y="3303364"/>
            <a:ext cx="174567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86897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577349" y="8202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메인 스크롤 이벤트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js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1EACD5-335E-09ED-3733-271DD8C92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7342"/>
            <a:ext cx="7772400" cy="3600632"/>
          </a:xfrm>
          <a:prstGeom prst="roundRect">
            <a:avLst/>
          </a:prstGeom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14201214" flipH="1">
            <a:off x="3928207" y="3514397"/>
            <a:ext cx="1287586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62DE617-F012-461D-5F32-9AE563994DDA}"/>
              </a:ext>
            </a:extLst>
          </p:cNvPr>
          <p:cNvSpPr/>
          <p:nvPr/>
        </p:nvSpPr>
        <p:spPr>
          <a:xfrm>
            <a:off x="6826734" y="3488800"/>
            <a:ext cx="1765058" cy="1233054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다음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549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21182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Add item 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preview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l="5192" t="39954" r="60146"/>
          <a:stretch/>
        </p:blipFill>
        <p:spPr>
          <a:xfrm rot="-6830328">
            <a:off x="-1356754" y="3038096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658426-3DE2-156E-53C2-5E53B7DD2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80" y="964642"/>
            <a:ext cx="6844708" cy="39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98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21182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Add item - CSS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l="5192" t="39954" r="60146"/>
          <a:stretch/>
        </p:blipFill>
        <p:spPr>
          <a:xfrm rot="-6830328">
            <a:off x="-1356754" y="3038096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029A477-7570-1AB1-BCE1-E4C9BC318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9" y="1056377"/>
            <a:ext cx="7772400" cy="34810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8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21182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Add item – </a:t>
            </a:r>
            <a:r>
              <a:rPr lang="en-US" dirty="0" err="1">
                <a:latin typeface="+mj-ea"/>
                <a:ea typeface="+mj-ea"/>
              </a:rPr>
              <a:t>Js</a:t>
            </a:r>
            <a:r>
              <a:rPr lang="en-US" dirty="0">
                <a:latin typeface="+mj-ea"/>
                <a:ea typeface="+mj-ea"/>
              </a:rPr>
              <a:t>_</a:t>
            </a:r>
            <a:r>
              <a:rPr lang="ko-KR" altLang="en-US" dirty="0">
                <a:latin typeface="+mj-ea"/>
                <a:ea typeface="+mj-ea"/>
              </a:rPr>
              <a:t>기본 세팅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353895" y="3028845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39CEC1D-2D12-183A-3DBF-0EBF52DC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912" y="971560"/>
            <a:ext cx="5787814" cy="386635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9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21182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Add item – </a:t>
            </a:r>
            <a:r>
              <a:rPr lang="en-US" dirty="0" err="1">
                <a:latin typeface="+mj-ea"/>
                <a:ea typeface="+mj-ea"/>
              </a:rPr>
              <a:t>Js</a:t>
            </a:r>
            <a:r>
              <a:rPr lang="en-US" dirty="0">
                <a:latin typeface="+mj-ea"/>
                <a:ea typeface="+mj-ea"/>
              </a:rPr>
              <a:t>_</a:t>
            </a:r>
            <a:r>
              <a:rPr lang="ko-KR" altLang="en-US" dirty="0">
                <a:latin typeface="+mj-ea"/>
                <a:ea typeface="+mj-ea"/>
              </a:rPr>
              <a:t>기본 세팅</a:t>
            </a:r>
            <a:r>
              <a:rPr lang="en-US" altLang="ko-KR" dirty="0">
                <a:latin typeface="+mj-ea"/>
                <a:ea typeface="+mj-ea"/>
              </a:rPr>
              <a:t>_element</a:t>
            </a:r>
            <a:r>
              <a:rPr lang="ko-KR" altLang="en-US" dirty="0">
                <a:latin typeface="+mj-ea"/>
                <a:ea typeface="+mj-ea"/>
              </a:rPr>
              <a:t>생성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353895" y="3028845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BAC7DC7-9E20-28CC-F62B-09307DD68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9" y="929239"/>
            <a:ext cx="7772400" cy="396746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19797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Add item – </a:t>
            </a:r>
            <a:r>
              <a:rPr lang="en-US" dirty="0" err="1">
                <a:latin typeface="+mj-ea"/>
                <a:ea typeface="+mj-ea"/>
              </a:rPr>
              <a:t>Js</a:t>
            </a:r>
            <a:r>
              <a:rPr lang="en-US" dirty="0">
                <a:latin typeface="+mj-ea"/>
                <a:ea typeface="+mj-ea"/>
              </a:rPr>
              <a:t>_</a:t>
            </a:r>
            <a:r>
              <a:rPr lang="ko-KR" altLang="en-US" dirty="0">
                <a:latin typeface="+mj-ea"/>
                <a:ea typeface="+mj-ea"/>
              </a:rPr>
              <a:t>객체추가함수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353895" y="3028845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8DC4932-B8C0-0F12-BE9E-5DB459BB2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282" y="866253"/>
            <a:ext cx="6377074" cy="393655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7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19797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Add item – </a:t>
            </a:r>
            <a:r>
              <a:rPr lang="en-US" dirty="0" err="1">
                <a:latin typeface="+mj-ea"/>
                <a:ea typeface="+mj-ea"/>
              </a:rPr>
              <a:t>Js</a:t>
            </a:r>
            <a:r>
              <a:rPr lang="en-US" dirty="0">
                <a:latin typeface="+mj-ea"/>
                <a:ea typeface="+mj-ea"/>
              </a:rPr>
              <a:t>_</a:t>
            </a:r>
            <a:r>
              <a:rPr lang="ko-KR" altLang="en-US" dirty="0">
                <a:latin typeface="+mj-ea"/>
                <a:ea typeface="+mj-ea"/>
              </a:rPr>
              <a:t>객체추가함수</a:t>
            </a:r>
            <a:r>
              <a:rPr lang="en-US" altLang="ko-KR" dirty="0">
                <a:latin typeface="+mj-ea"/>
                <a:ea typeface="+mj-ea"/>
              </a:rPr>
              <a:t>_</a:t>
            </a:r>
            <a:r>
              <a:rPr lang="ko-KR" altLang="en-US" dirty="0">
                <a:latin typeface="+mj-ea"/>
                <a:ea typeface="+mj-ea"/>
              </a:rPr>
              <a:t>버튼동작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353895" y="3028845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B76D3FD-4475-A6D5-7DB2-A9212F8B3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9" y="931112"/>
            <a:ext cx="7772400" cy="4014414"/>
          </a:xfrm>
          <a:prstGeom prst="round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99368A8-3B25-E4EF-359E-BA8962863A68}"/>
              </a:ext>
            </a:extLst>
          </p:cNvPr>
          <p:cNvSpPr/>
          <p:nvPr/>
        </p:nvSpPr>
        <p:spPr>
          <a:xfrm>
            <a:off x="6826734" y="3488800"/>
            <a:ext cx="1765058" cy="1233054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다음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807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476160" y="1531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프로젝트 개요 및 방향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 flipH="1">
            <a:off x="1570865" y="1824907"/>
            <a:ext cx="2143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HTML + CSS</a:t>
            </a:r>
            <a:endParaRPr sz="2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sp>
        <p:nvSpPr>
          <p:cNvPr id="192" name="Google Shape;192;p33"/>
          <p:cNvSpPr txBox="1"/>
          <p:nvPr/>
        </p:nvSpPr>
        <p:spPr>
          <a:xfrm flipH="1">
            <a:off x="1558673" y="1378568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웹 퍼블리싱 기초</a:t>
            </a:r>
            <a:endParaRPr sz="1200" dirty="0">
              <a:solidFill>
                <a:schemeClr val="lt1"/>
              </a:solidFill>
              <a:latin typeface="+mj-ea"/>
              <a:ea typeface="+mj-ea"/>
              <a:cs typeface="Albert Sans"/>
              <a:sym typeface="Albert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 flipH="1">
            <a:off x="3389599" y="3670347"/>
            <a:ext cx="2143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Javascript</a:t>
            </a:r>
            <a:endParaRPr sz="2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 flipH="1">
            <a:off x="3389599" y="4098165"/>
            <a:ext cx="2143206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Front-end</a:t>
            </a: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: </a:t>
            </a: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동적 웹페이지</a:t>
            </a:r>
            <a:endParaRPr sz="1200" dirty="0">
              <a:solidFill>
                <a:schemeClr val="lt1"/>
              </a:solidFill>
              <a:latin typeface="+mj-ea"/>
              <a:ea typeface="+mj-ea"/>
              <a:cs typeface="Albert Sans"/>
              <a:sym typeface="Albert Sans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 flipH="1">
            <a:off x="5220546" y="1824907"/>
            <a:ext cx="2143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JAVA</a:t>
            </a:r>
            <a:endParaRPr sz="2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 flipH="1">
            <a:off x="5220538" y="1378568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Back-end : </a:t>
            </a: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데이터와 서버</a:t>
            </a:r>
            <a:endParaRPr sz="1200" dirty="0">
              <a:solidFill>
                <a:schemeClr val="lt1"/>
              </a:solidFill>
              <a:latin typeface="+mj-ea"/>
              <a:ea typeface="+mj-ea"/>
              <a:cs typeface="Albert Sans"/>
              <a:sym typeface="Albert Sans"/>
            </a:endParaRPr>
          </a:p>
        </p:txBody>
      </p:sp>
      <p:cxnSp>
        <p:nvCxnSpPr>
          <p:cNvPr id="199" name="Google Shape;199;p33"/>
          <p:cNvCxnSpPr>
            <a:stCxn id="200" idx="1"/>
          </p:cNvCxnSpPr>
          <p:nvPr/>
        </p:nvCxnSpPr>
        <p:spPr>
          <a:xfrm rot="10800000">
            <a:off x="1532123" y="3004427"/>
            <a:ext cx="7308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33"/>
          <p:cNvCxnSpPr>
            <a:stCxn id="200" idx="0"/>
            <a:endCxn id="191" idx="2"/>
          </p:cNvCxnSpPr>
          <p:nvPr/>
        </p:nvCxnSpPr>
        <p:spPr>
          <a:xfrm flipV="1">
            <a:off x="2630273" y="2336707"/>
            <a:ext cx="12192" cy="34057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3"/>
          <p:cNvSpPr txBox="1">
            <a:spLocks noGrp="1"/>
          </p:cNvSpPr>
          <p:nvPr>
            <p:ph type="title" idx="4294967295"/>
          </p:nvPr>
        </p:nvSpPr>
        <p:spPr>
          <a:xfrm>
            <a:off x="2262923" y="2677277"/>
            <a:ext cx="7347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01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 idx="4294967295"/>
          </p:nvPr>
        </p:nvSpPr>
        <p:spPr>
          <a:xfrm>
            <a:off x="4093855" y="2677277"/>
            <a:ext cx="7347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294967295"/>
          </p:nvPr>
        </p:nvSpPr>
        <p:spPr>
          <a:xfrm>
            <a:off x="5924788" y="2677277"/>
            <a:ext cx="7347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05" name="Google Shape;205;p33"/>
          <p:cNvCxnSpPr>
            <a:stCxn id="193" idx="0"/>
            <a:endCxn id="202" idx="2"/>
          </p:cNvCxnSpPr>
          <p:nvPr/>
        </p:nvCxnSpPr>
        <p:spPr>
          <a:xfrm rot="10800000">
            <a:off x="4461199" y="3331647"/>
            <a:ext cx="0" cy="33870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3"/>
          <p:cNvCxnSpPr>
            <a:stCxn id="203" idx="0"/>
            <a:endCxn id="195" idx="2"/>
          </p:cNvCxnSpPr>
          <p:nvPr/>
        </p:nvCxnSpPr>
        <p:spPr>
          <a:xfrm rot="10800000">
            <a:off x="6292138" y="2336777"/>
            <a:ext cx="0" cy="34050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3627779" flipH="1">
            <a:off x="-838835" y="3346309"/>
            <a:ext cx="2877069" cy="2882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3"/>
          <p:cNvCxnSpPr>
            <a:stCxn id="202" idx="1"/>
            <a:endCxn id="200" idx="3"/>
          </p:cNvCxnSpPr>
          <p:nvPr/>
        </p:nvCxnSpPr>
        <p:spPr>
          <a:xfrm rot="10800000">
            <a:off x="2997655" y="3004427"/>
            <a:ext cx="10962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3"/>
          <p:cNvCxnSpPr>
            <a:stCxn id="203" idx="1"/>
            <a:endCxn id="202" idx="3"/>
          </p:cNvCxnSpPr>
          <p:nvPr/>
        </p:nvCxnSpPr>
        <p:spPr>
          <a:xfrm rot="10800000">
            <a:off x="4828588" y="3004427"/>
            <a:ext cx="10962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3"/>
          <p:cNvCxnSpPr>
            <a:cxnSpLocks/>
            <a:stCxn id="203" idx="3"/>
          </p:cNvCxnSpPr>
          <p:nvPr/>
        </p:nvCxnSpPr>
        <p:spPr>
          <a:xfrm>
            <a:off x="6659488" y="3004427"/>
            <a:ext cx="10962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040;p49">
            <a:extLst>
              <a:ext uri="{FF2B5EF4-FFF2-40B4-BE49-F238E27FC236}">
                <a16:creationId xmlns:a16="http://schemas.microsoft.com/office/drawing/2014/main" id="{EECB9AFE-A72F-B92E-7183-7857586AB37A}"/>
              </a:ext>
            </a:extLst>
          </p:cNvPr>
          <p:cNvSpPr/>
          <p:nvPr/>
        </p:nvSpPr>
        <p:spPr>
          <a:xfrm>
            <a:off x="4839764" y="3242530"/>
            <a:ext cx="688160" cy="6543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ITEM </a:t>
            </a:r>
            <a:r>
              <a:rPr lang="en-US" altLang="ko-KR" sz="4000" dirty="0" err="1">
                <a:latin typeface="+mj-ea"/>
                <a:ea typeface="+mj-ea"/>
              </a:rPr>
              <a:t>Detial</a:t>
            </a:r>
            <a:r>
              <a:rPr lang="en-US" sz="4000" dirty="0">
                <a:latin typeface="+mj-ea"/>
                <a:ea typeface="+mj-ea"/>
              </a:rPr>
              <a:t> PAGE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1253188" y="-2232710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4;p30">
            <a:extLst>
              <a:ext uri="{FF2B5EF4-FFF2-40B4-BE49-F238E27FC236}">
                <a16:creationId xmlns:a16="http://schemas.microsoft.com/office/drawing/2014/main" id="{E2306A68-EE64-4BCD-97CB-3DF2A796DC6D}"/>
              </a:ext>
            </a:extLst>
          </p:cNvPr>
          <p:cNvSpPr txBox="1">
            <a:spLocks/>
          </p:cNvSpPr>
          <p:nvPr/>
        </p:nvSpPr>
        <p:spPr>
          <a:xfrm>
            <a:off x="3347330" y="2479242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Aside : </a:t>
            </a:r>
            <a:r>
              <a:rPr lang="en-US" altLang="ko-KR" sz="2400" dirty="0" err="1">
                <a:latin typeface="+mj-ea"/>
                <a:ea typeface="+mj-ea"/>
              </a:rPr>
              <a:t>viewport_follow</a:t>
            </a:r>
            <a:r>
              <a:rPr lang="en-US" altLang="ko-KR" sz="2000" dirty="0" err="1">
                <a:latin typeface="+mj-ea"/>
                <a:ea typeface="+mj-ea"/>
              </a:rPr>
              <a:t>_</a:t>
            </a:r>
            <a:r>
              <a:rPr lang="en-US" altLang="ko-KR" sz="2400" dirty="0" err="1">
                <a:latin typeface="+mj-ea"/>
                <a:ea typeface="+mj-ea"/>
              </a:rPr>
              <a:t>nav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Google Shape;164;p30">
            <a:extLst>
              <a:ext uri="{FF2B5EF4-FFF2-40B4-BE49-F238E27FC236}">
                <a16:creationId xmlns:a16="http://schemas.microsoft.com/office/drawing/2014/main" id="{0501D8DE-5D28-2050-32D7-B128B428D02E}"/>
              </a:ext>
            </a:extLst>
          </p:cNvPr>
          <p:cNvSpPr txBox="1">
            <a:spLocks/>
          </p:cNvSpPr>
          <p:nvPr/>
        </p:nvSpPr>
        <p:spPr>
          <a:xfrm>
            <a:off x="3347330" y="202449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510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Aside –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viewport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fix nav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52030" y="31669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7;p42">
            <a:extLst>
              <a:ext uri="{FF2B5EF4-FFF2-40B4-BE49-F238E27FC236}">
                <a16:creationId xmlns:a16="http://schemas.microsoft.com/office/drawing/2014/main" id="{2E4E26F9-1812-E293-A05F-C79F402D76A6}"/>
              </a:ext>
            </a:extLst>
          </p:cNvPr>
          <p:cNvSpPr/>
          <p:nvPr/>
        </p:nvSpPr>
        <p:spPr>
          <a:xfrm>
            <a:off x="1630848" y="1343884"/>
            <a:ext cx="5882301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화면 고정 효과 </a:t>
            </a:r>
            <a:r>
              <a:rPr lang="en-US" altLang="ko-KR" sz="2000" dirty="0">
                <a:latin typeface="+mj-ea"/>
                <a:ea typeface="+mj-ea"/>
              </a:rPr>
              <a:t>–</a:t>
            </a:r>
            <a:r>
              <a:rPr lang="ko-KR" altLang="en-US" sz="2000" dirty="0">
                <a:latin typeface="+mj-ea"/>
                <a:ea typeface="+mj-ea"/>
              </a:rPr>
              <a:t> 지속적 정보노출 장점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Google Shape;307;p42">
            <a:extLst>
              <a:ext uri="{FF2B5EF4-FFF2-40B4-BE49-F238E27FC236}">
                <a16:creationId xmlns:a16="http://schemas.microsoft.com/office/drawing/2014/main" id="{F4FF5ACE-442B-CA5C-DEEF-DA02AD938C65}"/>
              </a:ext>
            </a:extLst>
          </p:cNvPr>
          <p:cNvSpPr/>
          <p:nvPr/>
        </p:nvSpPr>
        <p:spPr>
          <a:xfrm>
            <a:off x="1630847" y="2495565"/>
            <a:ext cx="5882301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Fixed, sticky </a:t>
            </a:r>
            <a:r>
              <a:rPr lang="ko-KR" altLang="en-US" sz="2000" dirty="0">
                <a:latin typeface="+mj-ea"/>
                <a:ea typeface="+mj-ea"/>
              </a:rPr>
              <a:t>활용 사례 증가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Google Shape;307;p42">
            <a:extLst>
              <a:ext uri="{FF2B5EF4-FFF2-40B4-BE49-F238E27FC236}">
                <a16:creationId xmlns:a16="http://schemas.microsoft.com/office/drawing/2014/main" id="{48DF61C0-C9BA-8837-6496-5502BD409E2A}"/>
              </a:ext>
            </a:extLst>
          </p:cNvPr>
          <p:cNvSpPr/>
          <p:nvPr/>
        </p:nvSpPr>
        <p:spPr>
          <a:xfrm>
            <a:off x="1630845" y="3657384"/>
            <a:ext cx="5882301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화면에 고정되어 동적 유저경험 전달 불가</a:t>
            </a:r>
            <a:endParaRPr lang="ko-KR" altLang="en-US" sz="2300" dirty="0">
              <a:latin typeface="+mj-ea"/>
              <a:ea typeface="+mj-ea"/>
            </a:endParaRPr>
          </a:p>
        </p:txBody>
      </p:sp>
      <p:grpSp>
        <p:nvGrpSpPr>
          <p:cNvPr id="7" name="Google Shape;442;p44">
            <a:extLst>
              <a:ext uri="{FF2B5EF4-FFF2-40B4-BE49-F238E27FC236}">
                <a16:creationId xmlns:a16="http://schemas.microsoft.com/office/drawing/2014/main" id="{004D9307-8190-DD68-A6C2-D55E9297AD3C}"/>
              </a:ext>
            </a:extLst>
          </p:cNvPr>
          <p:cNvGrpSpPr/>
          <p:nvPr/>
        </p:nvGrpSpPr>
        <p:grpSpPr>
          <a:xfrm rot="5400000">
            <a:off x="4434495" y="1634051"/>
            <a:ext cx="275010" cy="1397462"/>
            <a:chOff x="4960900" y="2433225"/>
            <a:chExt cx="48525" cy="60050"/>
          </a:xfrm>
        </p:grpSpPr>
        <p:sp>
          <p:nvSpPr>
            <p:cNvPr id="8" name="Google Shape;443;p44">
              <a:extLst>
                <a:ext uri="{FF2B5EF4-FFF2-40B4-BE49-F238E27FC236}">
                  <a16:creationId xmlns:a16="http://schemas.microsoft.com/office/drawing/2014/main" id="{34A4C6C5-6327-FE10-DE57-DB120EE14FB6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4;p44">
              <a:extLst>
                <a:ext uri="{FF2B5EF4-FFF2-40B4-BE49-F238E27FC236}">
                  <a16:creationId xmlns:a16="http://schemas.microsoft.com/office/drawing/2014/main" id="{8DE0D6E6-42BC-0262-80F1-FC7BFEDF1C56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42;p44">
            <a:extLst>
              <a:ext uri="{FF2B5EF4-FFF2-40B4-BE49-F238E27FC236}">
                <a16:creationId xmlns:a16="http://schemas.microsoft.com/office/drawing/2014/main" id="{8BF34D17-D8FE-CB1E-6DB2-61AC316FED7B}"/>
              </a:ext>
            </a:extLst>
          </p:cNvPr>
          <p:cNvGrpSpPr/>
          <p:nvPr/>
        </p:nvGrpSpPr>
        <p:grpSpPr>
          <a:xfrm rot="5400000">
            <a:off x="4434490" y="2781431"/>
            <a:ext cx="275010" cy="1397462"/>
            <a:chOff x="4960900" y="2433225"/>
            <a:chExt cx="48525" cy="60050"/>
          </a:xfrm>
        </p:grpSpPr>
        <p:sp>
          <p:nvSpPr>
            <p:cNvPr id="11" name="Google Shape;443;p44">
              <a:extLst>
                <a:ext uri="{FF2B5EF4-FFF2-40B4-BE49-F238E27FC236}">
                  <a16:creationId xmlns:a16="http://schemas.microsoft.com/office/drawing/2014/main" id="{C59344B1-3A8E-FED0-5F6C-7A6467FEB63A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4;p44">
              <a:extLst>
                <a:ext uri="{FF2B5EF4-FFF2-40B4-BE49-F238E27FC236}">
                  <a16:creationId xmlns:a16="http://schemas.microsoft.com/office/drawing/2014/main" id="{0D8D3EF5-A6B6-8CA4-7489-7238290BF839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CEDFED7-21B6-74A2-3740-9C9D819ECEB3}"/>
              </a:ext>
            </a:extLst>
          </p:cNvPr>
          <p:cNvSpPr/>
          <p:nvPr/>
        </p:nvSpPr>
        <p:spPr>
          <a:xfrm>
            <a:off x="410106" y="1017725"/>
            <a:ext cx="8323778" cy="3796575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Scroll Event</a:t>
            </a:r>
            <a:endParaRPr lang="en" altLang="ko-KR" sz="6000" dirty="0"/>
          </a:p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1419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21182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Aside - CSS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l="5192" t="39954" r="60146"/>
          <a:stretch/>
        </p:blipFill>
        <p:spPr>
          <a:xfrm rot="-6830328">
            <a:off x="-1356754" y="3038096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C19F041-5B8E-3842-E8AB-07BB93F79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46" y="784529"/>
            <a:ext cx="4724174" cy="430677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2369" y="21182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Aside - </a:t>
            </a:r>
            <a:r>
              <a:rPr lang="en-US" dirty="0" err="1">
                <a:latin typeface="+mj-ea"/>
                <a:ea typeface="+mj-ea"/>
              </a:rPr>
              <a:t>Js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l="5192" t="39954" r="60146"/>
          <a:stretch/>
        </p:blipFill>
        <p:spPr>
          <a:xfrm rot="-6830328">
            <a:off x="-1356754" y="3038096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442E11E-27AD-9526-218B-022851856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34" y="917257"/>
            <a:ext cx="7772400" cy="4014414"/>
          </a:xfrm>
          <a:prstGeom prst="round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DE36323-CED8-EF9A-982D-A27E6CD5BB37}"/>
              </a:ext>
            </a:extLst>
          </p:cNvPr>
          <p:cNvSpPr/>
          <p:nvPr/>
        </p:nvSpPr>
        <p:spPr>
          <a:xfrm>
            <a:off x="6826734" y="3488800"/>
            <a:ext cx="1765058" cy="1233054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다음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749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848466" y="586666"/>
            <a:ext cx="2591850" cy="3240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List</a:t>
            </a:r>
            <a:br>
              <a:rPr lang="en-US" dirty="0"/>
            </a:br>
            <a:r>
              <a:rPr lang="en-US" dirty="0"/>
              <a:t>Pay</a:t>
            </a:r>
            <a:br>
              <a:rPr lang="en-US" dirty="0"/>
            </a:br>
            <a:r>
              <a:rPr lang="en-US" dirty="0"/>
              <a:t>Footer</a:t>
            </a:r>
            <a:endParaRPr dirty="0"/>
          </a:p>
        </p:txBody>
      </p:sp>
      <p:sp>
        <p:nvSpPr>
          <p:cNvPr id="146" name="Google Shape;146;p28"/>
          <p:cNvSpPr txBox="1">
            <a:spLocks noGrp="1"/>
          </p:cNvSpPr>
          <p:nvPr>
            <p:ph type="title" idx="2"/>
          </p:nvPr>
        </p:nvSpPr>
        <p:spPr>
          <a:xfrm>
            <a:off x="1930266" y="1277257"/>
            <a:ext cx="1918200" cy="1070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02-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363175" y="3947137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발표자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>
                <a:latin typeface="+mj-ea"/>
                <a:ea typeface="+mj-ea"/>
              </a:rPr>
              <a:t>양민우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7570614">
            <a:off x="170913" y="3119664"/>
            <a:ext cx="2877073" cy="288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2995972">
            <a:off x="6586025" y="-2400212"/>
            <a:ext cx="3932816" cy="48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;p28">
            <a:extLst>
              <a:ext uri="{FF2B5EF4-FFF2-40B4-BE49-F238E27FC236}">
                <a16:creationId xmlns:a16="http://schemas.microsoft.com/office/drawing/2014/main" id="{277940F9-01B8-2F83-3328-99F8A5FC1966}"/>
              </a:ext>
            </a:extLst>
          </p:cNvPr>
          <p:cNvSpPr txBox="1">
            <a:spLocks/>
          </p:cNvSpPr>
          <p:nvPr/>
        </p:nvSpPr>
        <p:spPr>
          <a:xfrm>
            <a:off x="5896975" y="586666"/>
            <a:ext cx="2591850" cy="324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5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Pages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My List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1253188" y="-2232710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4;p30">
            <a:extLst>
              <a:ext uri="{FF2B5EF4-FFF2-40B4-BE49-F238E27FC236}">
                <a16:creationId xmlns:a16="http://schemas.microsoft.com/office/drawing/2014/main" id="{E2306A68-EE64-4BCD-97CB-3DF2A796DC6D}"/>
              </a:ext>
            </a:extLst>
          </p:cNvPr>
          <p:cNvSpPr txBox="1">
            <a:spLocks/>
          </p:cNvSpPr>
          <p:nvPr/>
        </p:nvSpPr>
        <p:spPr>
          <a:xfrm>
            <a:off x="3347330" y="2479242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j-ea"/>
                <a:ea typeface="+mj-ea"/>
              </a:rPr>
              <a:t>-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개별선택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개별해제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Google Shape;164;p30">
            <a:extLst>
              <a:ext uri="{FF2B5EF4-FFF2-40B4-BE49-F238E27FC236}">
                <a16:creationId xmlns:a16="http://schemas.microsoft.com/office/drawing/2014/main" id="{0501D8DE-5D28-2050-32D7-B128B428D02E}"/>
              </a:ext>
            </a:extLst>
          </p:cNvPr>
          <p:cNvSpPr txBox="1">
            <a:spLocks/>
          </p:cNvSpPr>
          <p:nvPr/>
        </p:nvSpPr>
        <p:spPr>
          <a:xfrm>
            <a:off x="3347330" y="202449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n-ea"/>
                <a:ea typeface="+mn-ea"/>
              </a:rPr>
              <a:t>- </a:t>
            </a:r>
            <a:r>
              <a:rPr lang="ko-KR" altLang="en-US" sz="2000" dirty="0" err="1">
                <a:latin typeface="+mj-ea"/>
                <a:ea typeface="+mj-ea"/>
              </a:rPr>
              <a:t>전체선택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전체해제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8" name="Google Shape;164;p30">
            <a:extLst>
              <a:ext uri="{FF2B5EF4-FFF2-40B4-BE49-F238E27FC236}">
                <a16:creationId xmlns:a16="http://schemas.microsoft.com/office/drawing/2014/main" id="{E2306A68-EE64-4BCD-97CB-3DF2A796DC6D}"/>
              </a:ext>
            </a:extLst>
          </p:cNvPr>
          <p:cNvSpPr txBox="1">
            <a:spLocks/>
          </p:cNvSpPr>
          <p:nvPr/>
        </p:nvSpPr>
        <p:spPr>
          <a:xfrm>
            <a:off x="3347330" y="2949420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j-ea"/>
                <a:ea typeface="+mj-ea"/>
              </a:rPr>
              <a:t>-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수량변경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9" name="Google Shape;164;p30">
            <a:extLst>
              <a:ext uri="{FF2B5EF4-FFF2-40B4-BE49-F238E27FC236}">
                <a16:creationId xmlns:a16="http://schemas.microsoft.com/office/drawing/2014/main" id="{E2306A68-EE64-4BCD-97CB-3DF2A796DC6D}"/>
              </a:ext>
            </a:extLst>
          </p:cNvPr>
          <p:cNvSpPr txBox="1">
            <a:spLocks/>
          </p:cNvSpPr>
          <p:nvPr/>
        </p:nvSpPr>
        <p:spPr>
          <a:xfrm>
            <a:off x="3347330" y="336134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j-ea"/>
                <a:ea typeface="+mj-ea"/>
              </a:rPr>
              <a:t>-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정규표현식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My List – 1 (</a:t>
            </a:r>
            <a:r>
              <a:rPr lang="ko-KR" altLang="en-US" dirty="0" err="1">
                <a:latin typeface="+mn-ea"/>
                <a:ea typeface="+mn-ea"/>
              </a:rPr>
              <a:t>전체선택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 err="1">
                <a:latin typeface="+mn-ea"/>
                <a:ea typeface="+mn-ea"/>
              </a:rPr>
              <a:t>전체해제</a:t>
            </a:r>
            <a:r>
              <a:rPr lang="en-US" altLang="ko-KR" dirty="0">
                <a:latin typeface="+mn-ea"/>
                <a:ea typeface="+mn-ea"/>
              </a:rPr>
              <a:t>) -1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806825" y="1473375"/>
            <a:ext cx="4120500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61548" y="31628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그림 개체 틀 1"/>
          <p:cNvSpPr>
            <a:spLocks noGrp="1"/>
          </p:cNvSpPr>
          <p:nvPr>
            <p:ph type="pic" idx="2"/>
          </p:nvPr>
        </p:nvSpPr>
        <p:spPr/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106" y="1140159"/>
            <a:ext cx="3418170" cy="34408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358" y="1140159"/>
            <a:ext cx="3410026" cy="3441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My List – 1 (</a:t>
            </a:r>
            <a:r>
              <a:rPr lang="ko-KR" altLang="en-US" dirty="0" err="1">
                <a:latin typeface="+mn-ea"/>
                <a:ea typeface="+mn-ea"/>
              </a:rPr>
              <a:t>전체선택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 err="1">
                <a:latin typeface="+mn-ea"/>
                <a:ea typeface="+mn-ea"/>
              </a:rPr>
              <a:t>전체해제</a:t>
            </a:r>
            <a:r>
              <a:rPr lang="en-US" altLang="ko-KR" dirty="0">
                <a:latin typeface="+mn-ea"/>
                <a:ea typeface="+mn-ea"/>
              </a:rPr>
              <a:t>) -2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806825" y="1473375"/>
            <a:ext cx="4120500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61548" y="31628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그림 개체 틀 1"/>
          <p:cNvSpPr>
            <a:spLocks noGrp="1"/>
          </p:cNvSpPr>
          <p:nvPr>
            <p:ph type="pic" idx="2"/>
          </p:nvPr>
        </p:nvSpPr>
        <p:spPr/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530" y="1702859"/>
            <a:ext cx="4460048" cy="23438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75" y="1586490"/>
            <a:ext cx="3685346" cy="5572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75" y="2566902"/>
            <a:ext cx="3690250" cy="16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51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My List – 2 (</a:t>
            </a:r>
            <a:r>
              <a:rPr lang="ko-KR" altLang="en-US" dirty="0" err="1">
                <a:latin typeface="+mn-ea"/>
                <a:ea typeface="+mn-ea"/>
              </a:rPr>
              <a:t>개별선택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 err="1">
                <a:latin typeface="+mn-ea"/>
                <a:ea typeface="+mn-ea"/>
              </a:rPr>
              <a:t>개별해제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806825" y="1473375"/>
            <a:ext cx="4120500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61548" y="31628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그림 개체 틀 1"/>
          <p:cNvSpPr>
            <a:spLocks noGrp="1"/>
          </p:cNvSpPr>
          <p:nvPr>
            <p:ph type="pic" idx="2"/>
          </p:nvPr>
        </p:nvSpPr>
        <p:spPr/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200" y="1107758"/>
            <a:ext cx="3917950" cy="15979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67" y="1154094"/>
            <a:ext cx="3301030" cy="3305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9140" y="3007868"/>
            <a:ext cx="3798035" cy="12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7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My List – 3 (</a:t>
            </a:r>
            <a:r>
              <a:rPr lang="ko-KR" altLang="en-US" dirty="0" err="1">
                <a:latin typeface="+mn-ea"/>
                <a:ea typeface="+mn-ea"/>
              </a:rPr>
              <a:t>수량변경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806825" y="1473375"/>
            <a:ext cx="4120500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61548" y="31628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그림 개체 틀 1"/>
          <p:cNvSpPr>
            <a:spLocks noGrp="1"/>
          </p:cNvSpPr>
          <p:nvPr>
            <p:ph type="pic" idx="2"/>
          </p:nvPr>
        </p:nvSpPr>
        <p:spPr/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700" y="2835691"/>
            <a:ext cx="3697200" cy="17071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09" y="1129970"/>
            <a:ext cx="3446639" cy="347403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302216" y="1582085"/>
            <a:ext cx="257567" cy="1898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543971" y="1677001"/>
            <a:ext cx="1189729" cy="30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096" y="1129970"/>
            <a:ext cx="3748190" cy="143270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310071" y="3068288"/>
            <a:ext cx="257567" cy="1898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7"/>
          </p:cNvCxnSpPr>
          <p:nvPr/>
        </p:nvCxnSpPr>
        <p:spPr>
          <a:xfrm flipV="1">
            <a:off x="3529918" y="2000271"/>
            <a:ext cx="1230160" cy="1095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03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476160" y="1531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프로젝트 개요 및 방향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 flipH="1">
            <a:off x="1570865" y="1824907"/>
            <a:ext cx="2143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HTML + CSS</a:t>
            </a:r>
            <a:endParaRPr sz="2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sp>
        <p:nvSpPr>
          <p:cNvPr id="192" name="Google Shape;192;p33"/>
          <p:cNvSpPr txBox="1"/>
          <p:nvPr/>
        </p:nvSpPr>
        <p:spPr>
          <a:xfrm flipH="1">
            <a:off x="1558673" y="1378568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웹 퍼블리싱 기초</a:t>
            </a:r>
            <a:endParaRPr sz="1200" dirty="0">
              <a:solidFill>
                <a:schemeClr val="lt1"/>
              </a:solidFill>
              <a:latin typeface="+mj-ea"/>
              <a:ea typeface="+mj-ea"/>
              <a:cs typeface="Albert Sans"/>
              <a:sym typeface="Albert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 flipH="1">
            <a:off x="3389599" y="3670347"/>
            <a:ext cx="2143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Javascript</a:t>
            </a:r>
            <a:endParaRPr sz="2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 flipH="1">
            <a:off x="3389599" y="4098165"/>
            <a:ext cx="2143206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Front-end</a:t>
            </a: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: </a:t>
            </a: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동적 웹페이지</a:t>
            </a:r>
            <a:endParaRPr sz="1200" dirty="0">
              <a:solidFill>
                <a:schemeClr val="lt1"/>
              </a:solidFill>
              <a:latin typeface="+mj-ea"/>
              <a:ea typeface="+mj-ea"/>
              <a:cs typeface="Albert Sans"/>
              <a:sym typeface="Albert Sans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 flipH="1">
            <a:off x="5220546" y="1824907"/>
            <a:ext cx="2143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JAVA</a:t>
            </a:r>
            <a:endParaRPr sz="2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 flipH="1">
            <a:off x="5220538" y="1378568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Back-end : </a:t>
            </a: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데이터와 서버</a:t>
            </a:r>
            <a:endParaRPr sz="1200" dirty="0">
              <a:solidFill>
                <a:schemeClr val="lt1"/>
              </a:solidFill>
              <a:latin typeface="+mj-ea"/>
              <a:ea typeface="+mj-ea"/>
              <a:cs typeface="Albert Sans"/>
              <a:sym typeface="Albert Sans"/>
            </a:endParaRPr>
          </a:p>
        </p:txBody>
      </p:sp>
      <p:cxnSp>
        <p:nvCxnSpPr>
          <p:cNvPr id="199" name="Google Shape;199;p33"/>
          <p:cNvCxnSpPr>
            <a:stCxn id="200" idx="1"/>
          </p:cNvCxnSpPr>
          <p:nvPr/>
        </p:nvCxnSpPr>
        <p:spPr>
          <a:xfrm rot="10800000">
            <a:off x="1532123" y="3004427"/>
            <a:ext cx="7308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33"/>
          <p:cNvCxnSpPr>
            <a:stCxn id="200" idx="0"/>
            <a:endCxn id="191" idx="2"/>
          </p:cNvCxnSpPr>
          <p:nvPr/>
        </p:nvCxnSpPr>
        <p:spPr>
          <a:xfrm flipV="1">
            <a:off x="2630273" y="2336707"/>
            <a:ext cx="12192" cy="34057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3"/>
          <p:cNvSpPr txBox="1">
            <a:spLocks noGrp="1"/>
          </p:cNvSpPr>
          <p:nvPr>
            <p:ph type="title" idx="4294967295"/>
          </p:nvPr>
        </p:nvSpPr>
        <p:spPr>
          <a:xfrm>
            <a:off x="2262923" y="2677277"/>
            <a:ext cx="7347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01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 idx="4294967295"/>
          </p:nvPr>
        </p:nvSpPr>
        <p:spPr>
          <a:xfrm>
            <a:off x="4093855" y="2677277"/>
            <a:ext cx="7347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294967295"/>
          </p:nvPr>
        </p:nvSpPr>
        <p:spPr>
          <a:xfrm>
            <a:off x="5924788" y="2677277"/>
            <a:ext cx="7347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05" name="Google Shape;205;p33"/>
          <p:cNvCxnSpPr>
            <a:stCxn id="193" idx="0"/>
            <a:endCxn id="202" idx="2"/>
          </p:cNvCxnSpPr>
          <p:nvPr/>
        </p:nvCxnSpPr>
        <p:spPr>
          <a:xfrm rot="10800000">
            <a:off x="4461199" y="3331647"/>
            <a:ext cx="0" cy="33870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3"/>
          <p:cNvCxnSpPr>
            <a:stCxn id="203" idx="0"/>
            <a:endCxn id="195" idx="2"/>
          </p:cNvCxnSpPr>
          <p:nvPr/>
        </p:nvCxnSpPr>
        <p:spPr>
          <a:xfrm rot="10800000">
            <a:off x="6292138" y="2336777"/>
            <a:ext cx="0" cy="34050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3627779" flipH="1">
            <a:off x="-838835" y="3346309"/>
            <a:ext cx="2877069" cy="2882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3"/>
          <p:cNvCxnSpPr>
            <a:stCxn id="202" idx="1"/>
            <a:endCxn id="200" idx="3"/>
          </p:cNvCxnSpPr>
          <p:nvPr/>
        </p:nvCxnSpPr>
        <p:spPr>
          <a:xfrm rot="10800000">
            <a:off x="2997655" y="3004427"/>
            <a:ext cx="10962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3"/>
          <p:cNvCxnSpPr>
            <a:stCxn id="203" idx="1"/>
            <a:endCxn id="202" idx="3"/>
          </p:cNvCxnSpPr>
          <p:nvPr/>
        </p:nvCxnSpPr>
        <p:spPr>
          <a:xfrm rot="10800000">
            <a:off x="4828588" y="3004427"/>
            <a:ext cx="10962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3"/>
          <p:cNvCxnSpPr>
            <a:cxnSpLocks/>
            <a:stCxn id="203" idx="3"/>
          </p:cNvCxnSpPr>
          <p:nvPr/>
        </p:nvCxnSpPr>
        <p:spPr>
          <a:xfrm>
            <a:off x="6659488" y="3004427"/>
            <a:ext cx="10962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040;p49">
            <a:extLst>
              <a:ext uri="{FF2B5EF4-FFF2-40B4-BE49-F238E27FC236}">
                <a16:creationId xmlns:a16="http://schemas.microsoft.com/office/drawing/2014/main" id="{EECB9AFE-A72F-B92E-7183-7857586AB37A}"/>
              </a:ext>
            </a:extLst>
          </p:cNvPr>
          <p:cNvSpPr/>
          <p:nvPr/>
        </p:nvSpPr>
        <p:spPr>
          <a:xfrm>
            <a:off x="4839764" y="3242530"/>
            <a:ext cx="688160" cy="6543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20784-23F4-5F59-6642-0F029B1F6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680" y="1378568"/>
            <a:ext cx="9495360" cy="30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7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My List – 4 (</a:t>
            </a:r>
            <a:r>
              <a:rPr lang="ko-KR" altLang="en-US" dirty="0" err="1">
                <a:latin typeface="+mn-ea"/>
                <a:ea typeface="+mn-ea"/>
              </a:rPr>
              <a:t>정규표현식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61548" y="31628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18" y="1152654"/>
            <a:ext cx="3104540" cy="35515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50920" y="1473375"/>
            <a:ext cx="403860" cy="2252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091" y="1827396"/>
            <a:ext cx="4256950" cy="238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091" y="2521204"/>
            <a:ext cx="4256950" cy="13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29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Pay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1253188" y="-2232710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30">
            <a:extLst>
              <a:ext uri="{FF2B5EF4-FFF2-40B4-BE49-F238E27FC236}">
                <a16:creationId xmlns:a16="http://schemas.microsoft.com/office/drawing/2014/main" id="{0501D8DE-5D28-2050-32D7-B128B428D02E}"/>
              </a:ext>
            </a:extLst>
          </p:cNvPr>
          <p:cNvSpPr txBox="1">
            <a:spLocks/>
          </p:cNvSpPr>
          <p:nvPr/>
        </p:nvSpPr>
        <p:spPr>
          <a:xfrm>
            <a:off x="3347330" y="202449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n-ea"/>
                <a:ea typeface="+mn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결제방법 클릭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팝업창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7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Pay – 1(</a:t>
            </a:r>
            <a:r>
              <a:rPr lang="ko-KR" altLang="en-US" dirty="0">
                <a:latin typeface="+mn-ea"/>
                <a:ea typeface="+mn-ea"/>
              </a:rPr>
              <a:t>결제방법 클릭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팝업창</a:t>
            </a:r>
            <a:r>
              <a:rPr lang="en-US" altLang="ko-KR" dirty="0">
                <a:latin typeface="+mn-ea"/>
                <a:ea typeface="+mn-ea"/>
              </a:rPr>
              <a:t>) -1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806825" y="1473375"/>
            <a:ext cx="4120500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61548" y="31628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그림 개체 틀 1"/>
          <p:cNvSpPr>
            <a:spLocks noGrp="1"/>
          </p:cNvSpPr>
          <p:nvPr>
            <p:ph type="pic" idx="2"/>
          </p:nvPr>
        </p:nvSpPr>
        <p:spPr/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57" y="1195338"/>
            <a:ext cx="5889840" cy="3173461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7657" y="1219772"/>
            <a:ext cx="5889840" cy="31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Pay – 1(</a:t>
            </a:r>
            <a:r>
              <a:rPr lang="ko-KR" altLang="en-US" dirty="0">
                <a:latin typeface="+mn-ea"/>
                <a:ea typeface="+mn-ea"/>
              </a:rPr>
              <a:t>결제방법 클릭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팝업창</a:t>
            </a:r>
            <a:r>
              <a:rPr lang="en-US" altLang="ko-KR" dirty="0">
                <a:latin typeface="+mn-ea"/>
                <a:ea typeface="+mn-ea"/>
              </a:rPr>
              <a:t>) -2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61548" y="31628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51" y="2038631"/>
            <a:ext cx="3428352" cy="1447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691" y="2038631"/>
            <a:ext cx="5139890" cy="14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64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Footer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1253188" y="-2232710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30">
            <a:extLst>
              <a:ext uri="{FF2B5EF4-FFF2-40B4-BE49-F238E27FC236}">
                <a16:creationId xmlns:a16="http://schemas.microsoft.com/office/drawing/2014/main" id="{0501D8DE-5D28-2050-32D7-B128B428D02E}"/>
              </a:ext>
            </a:extLst>
          </p:cNvPr>
          <p:cNvSpPr txBox="1">
            <a:spLocks/>
          </p:cNvSpPr>
          <p:nvPr/>
        </p:nvSpPr>
        <p:spPr>
          <a:xfrm>
            <a:off x="3347330" y="202449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n-ea"/>
                <a:ea typeface="+mn-ea"/>
              </a:rPr>
              <a:t>- </a:t>
            </a:r>
            <a:r>
              <a:rPr lang="ko-KR" altLang="en-US" sz="2000" dirty="0" err="1">
                <a:latin typeface="+mj-ea"/>
                <a:ea typeface="+mj-ea"/>
              </a:rPr>
              <a:t>반응형</a:t>
            </a:r>
            <a:r>
              <a:rPr lang="ko-KR" altLang="en-US" sz="2000" dirty="0">
                <a:latin typeface="+mj-ea"/>
                <a:ea typeface="+mj-ea"/>
              </a:rPr>
              <a:t> 시 </a:t>
            </a:r>
            <a:r>
              <a:rPr lang="ko-KR" altLang="en-US" sz="2000" dirty="0" err="1">
                <a:latin typeface="+mj-ea"/>
                <a:ea typeface="+mj-ea"/>
              </a:rPr>
              <a:t>클릭이벤트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6" name="Google Shape;164;p30">
            <a:extLst>
              <a:ext uri="{FF2B5EF4-FFF2-40B4-BE49-F238E27FC236}">
                <a16:creationId xmlns:a16="http://schemas.microsoft.com/office/drawing/2014/main" id="{0501D8DE-5D28-2050-32D7-B128B428D02E}"/>
              </a:ext>
            </a:extLst>
          </p:cNvPr>
          <p:cNvSpPr txBox="1">
            <a:spLocks/>
          </p:cNvSpPr>
          <p:nvPr/>
        </p:nvSpPr>
        <p:spPr>
          <a:xfrm>
            <a:off x="3347330" y="255639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n-ea"/>
                <a:ea typeface="+mn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아이콘 </a:t>
            </a:r>
            <a:r>
              <a:rPr lang="en-US" altLang="ko-KR" sz="2000" dirty="0" err="1">
                <a:latin typeface="+mj-ea"/>
                <a:ea typeface="+mj-ea"/>
              </a:rPr>
              <a:t>mouseenter,mouseleave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8587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Footer – 1 (</a:t>
            </a:r>
            <a:r>
              <a:rPr lang="ko-KR" altLang="en-US" dirty="0" err="1">
                <a:latin typeface="+mn-ea"/>
                <a:ea typeface="+mn-ea"/>
              </a:rPr>
              <a:t>반응형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클릭이벤트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806825" y="1473375"/>
            <a:ext cx="4120500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61548" y="31628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그림 개체 틀 1"/>
          <p:cNvSpPr>
            <a:spLocks noGrp="1"/>
          </p:cNvSpPr>
          <p:nvPr>
            <p:ph type="pic" idx="2"/>
          </p:nvPr>
        </p:nvSpPr>
        <p:spPr/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85" y="1965960"/>
            <a:ext cx="4236372" cy="174331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26720" y="2105105"/>
            <a:ext cx="438912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765" y="1512067"/>
            <a:ext cx="3229434" cy="23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22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Footer – 2 (</a:t>
            </a:r>
            <a:r>
              <a:rPr lang="en-US" altLang="ko-KR" dirty="0" err="1">
                <a:latin typeface="+mn-ea"/>
                <a:ea typeface="+mn-ea"/>
              </a:rPr>
              <a:t>mouseenter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en-US" altLang="ko-KR" dirty="0" err="1">
                <a:latin typeface="+mn-ea"/>
                <a:ea typeface="+mn-ea"/>
              </a:rPr>
              <a:t>mouseleave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806825" y="1473375"/>
            <a:ext cx="4120500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61548" y="31628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그림 개체 틀 1"/>
          <p:cNvSpPr>
            <a:spLocks noGrp="1"/>
          </p:cNvSpPr>
          <p:nvPr>
            <p:ph type="pic" idx="2"/>
          </p:nvPr>
        </p:nvSpPr>
        <p:spPr/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85" y="1965960"/>
            <a:ext cx="4236372" cy="174331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10637" y="3243589"/>
            <a:ext cx="438912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420" y="1397385"/>
            <a:ext cx="3367480" cy="10476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20" y="2683439"/>
            <a:ext cx="3367480" cy="17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47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397499" y="-141949"/>
            <a:ext cx="3807928" cy="3240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BrandNew</a:t>
            </a:r>
            <a:r>
              <a:rPr lang="en-US" dirty="0"/>
              <a:t> /</a:t>
            </a:r>
            <a:br>
              <a:rPr lang="en-US" dirty="0"/>
            </a:br>
            <a:r>
              <a:rPr lang="en-US" dirty="0"/>
              <a:t>Notice</a:t>
            </a:r>
            <a:endParaRPr dirty="0"/>
          </a:p>
        </p:txBody>
      </p:sp>
      <p:sp>
        <p:nvSpPr>
          <p:cNvPr id="146" name="Google Shape;146;p28"/>
          <p:cNvSpPr txBox="1">
            <a:spLocks noGrp="1"/>
          </p:cNvSpPr>
          <p:nvPr>
            <p:ph type="title" idx="2"/>
          </p:nvPr>
        </p:nvSpPr>
        <p:spPr>
          <a:xfrm>
            <a:off x="1557027" y="1297737"/>
            <a:ext cx="2059423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en" dirty="0">
                <a:latin typeface="+mj-ea"/>
                <a:ea typeface="+mj-ea"/>
              </a:rPr>
              <a:t> -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363175" y="3947137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발표자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조종윤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7570614">
            <a:off x="170913" y="3119664"/>
            <a:ext cx="2877073" cy="288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2995972">
            <a:off x="6586026" y="-2400213"/>
            <a:ext cx="3932816" cy="48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;p28">
            <a:extLst>
              <a:ext uri="{FF2B5EF4-FFF2-40B4-BE49-F238E27FC236}">
                <a16:creationId xmlns:a16="http://schemas.microsoft.com/office/drawing/2014/main" id="{277940F9-01B8-2F83-3328-99F8A5FC1966}"/>
              </a:ext>
            </a:extLst>
          </p:cNvPr>
          <p:cNvSpPr txBox="1">
            <a:spLocks/>
          </p:cNvSpPr>
          <p:nvPr/>
        </p:nvSpPr>
        <p:spPr>
          <a:xfrm>
            <a:off x="6573680" y="-93235"/>
            <a:ext cx="2591850" cy="324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5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dirty="0"/>
              <a:t>Pages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Notice PAGE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1253188" y="-2232710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4;p30">
            <a:extLst>
              <a:ext uri="{FF2B5EF4-FFF2-40B4-BE49-F238E27FC236}">
                <a16:creationId xmlns:a16="http://schemas.microsoft.com/office/drawing/2014/main" id="{E2306A68-EE64-4BCD-97CB-3DF2A796DC6D}"/>
              </a:ext>
            </a:extLst>
          </p:cNvPr>
          <p:cNvSpPr txBox="1">
            <a:spLocks/>
          </p:cNvSpPr>
          <p:nvPr/>
        </p:nvSpPr>
        <p:spPr>
          <a:xfrm>
            <a:off x="3347330" y="2479242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Google Shape;164;p30">
            <a:extLst>
              <a:ext uri="{FF2B5EF4-FFF2-40B4-BE49-F238E27FC236}">
                <a16:creationId xmlns:a16="http://schemas.microsoft.com/office/drawing/2014/main" id="{0501D8DE-5D28-2050-32D7-B128B428D02E}"/>
              </a:ext>
            </a:extLst>
          </p:cNvPr>
          <p:cNvSpPr txBox="1">
            <a:spLocks/>
          </p:cNvSpPr>
          <p:nvPr/>
        </p:nvSpPr>
        <p:spPr>
          <a:xfrm>
            <a:off x="3347330" y="202449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" sz="2000" dirty="0"/>
              <a:t>Main </a:t>
            </a:r>
            <a:r>
              <a:rPr lang="ko-KR" altLang="en-US" sz="2000" dirty="0"/>
              <a:t>아코디언 효과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30F55C-A260-8DD8-7528-3322F818E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11" b="89803" l="1759" r="92965">
                        <a14:foregroundMark x1="9045" y1="45066" x2="17839" y2="62500"/>
                        <a14:foregroundMark x1="1759" y1="39803" x2="9296" y2="38158"/>
                        <a14:foregroundMark x1="16834" y1="53947" x2="33920" y2="81579"/>
                        <a14:foregroundMark x1="32915" y1="83882" x2="32915" y2="83882"/>
                        <a14:foregroundMark x1="30151" y1="70724" x2="16332" y2="39474"/>
                        <a14:foregroundMark x1="9296" y1="37829" x2="15829" y2="54276"/>
                        <a14:foregroundMark x1="71357" y1="79276" x2="90201" y2="39145"/>
                        <a14:foregroundMark x1="92965" y1="36842" x2="92965" y2="36842"/>
                        <a14:backgroundMark x1="14573" y1="9868" x2="14573" y2="9868"/>
                        <a14:backgroundMark x1="6030" y1="4934" x2="27889" y2="7566"/>
                        <a14:backgroundMark x1="27889" y1="7566" x2="41457" y2="5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4110" y="3465893"/>
            <a:ext cx="1386576" cy="105909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6550" y="245512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ko-Kore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[</a:t>
            </a:r>
            <a:r>
              <a:rPr lang="en" altLang="ko-Kore-KR" sz="28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Javascript</a:t>
            </a:r>
            <a:r>
              <a:rPr lang="en" altLang="ko-Kore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] </a:t>
            </a:r>
            <a:r>
              <a:rPr lang="ko-KR" altLang="en-US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아코디언 효과</a:t>
            </a:r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구현</a:t>
            </a:r>
            <a:br>
              <a:rPr lang="ko-KR" altLang="en-US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</a:br>
            <a:endParaRPr sz="28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799001" y="3257282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FD76A6-63EC-F57A-5B4C-A9C125C02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11" b="89803" l="1759" r="92965">
                        <a14:foregroundMark x1="9045" y1="45066" x2="17839" y2="62500"/>
                        <a14:foregroundMark x1="1759" y1="39803" x2="9296" y2="38158"/>
                        <a14:foregroundMark x1="16834" y1="53947" x2="33920" y2="81579"/>
                        <a14:foregroundMark x1="32915" y1="83882" x2="32915" y2="83882"/>
                        <a14:foregroundMark x1="30151" y1="70724" x2="16332" y2="39474"/>
                        <a14:foregroundMark x1="9296" y1="37829" x2="15829" y2="54276"/>
                        <a14:foregroundMark x1="71357" y1="79276" x2="90201" y2="39145"/>
                        <a14:foregroundMark x1="92965" y1="36842" x2="92965" y2="36842"/>
                        <a14:backgroundMark x1="14573" y1="9868" x2="14573" y2="9868"/>
                        <a14:backgroundMark x1="6030" y1="4934" x2="27889" y2="7566"/>
                        <a14:backgroundMark x1="27889" y1="7566" x2="41457" y2="5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270" y="437747"/>
            <a:ext cx="358668" cy="2739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452C1B-2979-9E63-9956-740D7D24A6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38" t="10552" r="11476" b="1846"/>
          <a:stretch/>
        </p:blipFill>
        <p:spPr>
          <a:xfrm>
            <a:off x="581349" y="1656725"/>
            <a:ext cx="3544679" cy="261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49EEA6-2056-BEDD-B006-1B149DA2B6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31" t="13808" r="11483" b="5995"/>
          <a:stretch/>
        </p:blipFill>
        <p:spPr>
          <a:xfrm>
            <a:off x="4781923" y="1656726"/>
            <a:ext cx="3712927" cy="2613549"/>
          </a:xfrm>
          <a:prstGeom prst="rect">
            <a:avLst/>
          </a:prstGeom>
        </p:spPr>
      </p:pic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2DCB26D1-196D-4AAA-4AC2-A8FEA980F27E}"/>
              </a:ext>
            </a:extLst>
          </p:cNvPr>
          <p:cNvSpPr/>
          <p:nvPr/>
        </p:nvSpPr>
        <p:spPr>
          <a:xfrm rot="16200000">
            <a:off x="4167626" y="2754604"/>
            <a:ext cx="572699" cy="414793"/>
          </a:xfrm>
          <a:prstGeom prst="down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수행의 시작/종료 5">
            <a:extLst>
              <a:ext uri="{FF2B5EF4-FFF2-40B4-BE49-F238E27FC236}">
                <a16:creationId xmlns:a16="http://schemas.microsoft.com/office/drawing/2014/main" id="{6B86B572-A7CC-8DC8-D82D-617ABA1596B0}"/>
              </a:ext>
            </a:extLst>
          </p:cNvPr>
          <p:cNvSpPr/>
          <p:nvPr/>
        </p:nvSpPr>
        <p:spPr>
          <a:xfrm>
            <a:off x="3436792" y="1093891"/>
            <a:ext cx="2034367" cy="739500"/>
          </a:xfrm>
          <a:prstGeom prst="flowChartTerminator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펼치고 닫는 동적기능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476160" y="1531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프로젝트 개요 및 방향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 flipH="1">
            <a:off x="1570865" y="1824907"/>
            <a:ext cx="2143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HTML + CSS</a:t>
            </a:r>
            <a:endParaRPr sz="2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sp>
        <p:nvSpPr>
          <p:cNvPr id="192" name="Google Shape;192;p33"/>
          <p:cNvSpPr txBox="1"/>
          <p:nvPr/>
        </p:nvSpPr>
        <p:spPr>
          <a:xfrm flipH="1">
            <a:off x="1558673" y="1378568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웹 퍼블리싱 기초</a:t>
            </a:r>
            <a:endParaRPr sz="1200" dirty="0">
              <a:solidFill>
                <a:schemeClr val="lt1"/>
              </a:solidFill>
              <a:latin typeface="+mj-ea"/>
              <a:ea typeface="+mj-ea"/>
              <a:cs typeface="Albert Sans"/>
              <a:sym typeface="Albert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 flipH="1">
            <a:off x="3389599" y="3670347"/>
            <a:ext cx="2143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Javascript</a:t>
            </a:r>
            <a:endParaRPr sz="2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 flipH="1">
            <a:off x="3389599" y="4098165"/>
            <a:ext cx="2143206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Front-end</a:t>
            </a: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: </a:t>
            </a: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동적 웹페이지</a:t>
            </a:r>
            <a:endParaRPr sz="1200" dirty="0">
              <a:solidFill>
                <a:schemeClr val="lt1"/>
              </a:solidFill>
              <a:latin typeface="+mj-ea"/>
              <a:ea typeface="+mj-ea"/>
              <a:cs typeface="Albert Sans"/>
              <a:sym typeface="Albert Sans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 flipH="1">
            <a:off x="5220546" y="1824907"/>
            <a:ext cx="2143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JAVA</a:t>
            </a:r>
            <a:endParaRPr sz="2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 flipH="1">
            <a:off x="5220538" y="1378568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Back-end : </a:t>
            </a:r>
            <a:r>
              <a:rPr lang="ko-KR" altLang="en-US" sz="1200" dirty="0">
                <a:solidFill>
                  <a:schemeClr val="lt1"/>
                </a:solidFill>
                <a:latin typeface="+mj-ea"/>
                <a:ea typeface="+mj-ea"/>
                <a:cs typeface="Albert Sans"/>
                <a:sym typeface="Albert Sans"/>
              </a:rPr>
              <a:t>데이터와 서버</a:t>
            </a:r>
            <a:endParaRPr sz="1200" dirty="0">
              <a:solidFill>
                <a:schemeClr val="lt1"/>
              </a:solidFill>
              <a:latin typeface="+mj-ea"/>
              <a:ea typeface="+mj-ea"/>
              <a:cs typeface="Albert Sans"/>
              <a:sym typeface="Albert Sans"/>
            </a:endParaRPr>
          </a:p>
        </p:txBody>
      </p:sp>
      <p:cxnSp>
        <p:nvCxnSpPr>
          <p:cNvPr id="199" name="Google Shape;199;p33"/>
          <p:cNvCxnSpPr>
            <a:stCxn id="200" idx="1"/>
          </p:cNvCxnSpPr>
          <p:nvPr/>
        </p:nvCxnSpPr>
        <p:spPr>
          <a:xfrm rot="10800000">
            <a:off x="1532123" y="3004427"/>
            <a:ext cx="7308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33"/>
          <p:cNvCxnSpPr>
            <a:stCxn id="200" idx="0"/>
            <a:endCxn id="191" idx="2"/>
          </p:cNvCxnSpPr>
          <p:nvPr/>
        </p:nvCxnSpPr>
        <p:spPr>
          <a:xfrm flipV="1">
            <a:off x="2630273" y="2336707"/>
            <a:ext cx="12192" cy="34057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3"/>
          <p:cNvSpPr txBox="1">
            <a:spLocks noGrp="1"/>
          </p:cNvSpPr>
          <p:nvPr>
            <p:ph type="title" idx="4294967295"/>
          </p:nvPr>
        </p:nvSpPr>
        <p:spPr>
          <a:xfrm>
            <a:off x="2262923" y="2677277"/>
            <a:ext cx="7347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01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 idx="4294967295"/>
          </p:nvPr>
        </p:nvSpPr>
        <p:spPr>
          <a:xfrm>
            <a:off x="4093855" y="2677277"/>
            <a:ext cx="7347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294967295"/>
          </p:nvPr>
        </p:nvSpPr>
        <p:spPr>
          <a:xfrm>
            <a:off x="5924788" y="2677277"/>
            <a:ext cx="7347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05" name="Google Shape;205;p33"/>
          <p:cNvCxnSpPr>
            <a:stCxn id="193" idx="0"/>
            <a:endCxn id="202" idx="2"/>
          </p:cNvCxnSpPr>
          <p:nvPr/>
        </p:nvCxnSpPr>
        <p:spPr>
          <a:xfrm rot="10800000">
            <a:off x="4461199" y="3331647"/>
            <a:ext cx="0" cy="33870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3"/>
          <p:cNvCxnSpPr>
            <a:stCxn id="203" idx="0"/>
            <a:endCxn id="195" idx="2"/>
          </p:cNvCxnSpPr>
          <p:nvPr/>
        </p:nvCxnSpPr>
        <p:spPr>
          <a:xfrm rot="10800000">
            <a:off x="6292138" y="2336777"/>
            <a:ext cx="0" cy="34050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33"/>
          <p:cNvCxnSpPr>
            <a:stCxn id="202" idx="1"/>
            <a:endCxn id="200" idx="3"/>
          </p:cNvCxnSpPr>
          <p:nvPr/>
        </p:nvCxnSpPr>
        <p:spPr>
          <a:xfrm rot="10800000">
            <a:off x="2997655" y="3004427"/>
            <a:ext cx="10962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3"/>
          <p:cNvCxnSpPr>
            <a:stCxn id="203" idx="1"/>
            <a:endCxn id="202" idx="3"/>
          </p:cNvCxnSpPr>
          <p:nvPr/>
        </p:nvCxnSpPr>
        <p:spPr>
          <a:xfrm rot="10800000">
            <a:off x="4828588" y="3004427"/>
            <a:ext cx="10962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3"/>
          <p:cNvCxnSpPr>
            <a:cxnSpLocks/>
            <a:stCxn id="203" idx="3"/>
          </p:cNvCxnSpPr>
          <p:nvPr/>
        </p:nvCxnSpPr>
        <p:spPr>
          <a:xfrm>
            <a:off x="6659488" y="3004427"/>
            <a:ext cx="1096200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040;p49">
            <a:extLst>
              <a:ext uri="{FF2B5EF4-FFF2-40B4-BE49-F238E27FC236}">
                <a16:creationId xmlns:a16="http://schemas.microsoft.com/office/drawing/2014/main" id="{EECB9AFE-A72F-B92E-7183-7857586AB37A}"/>
              </a:ext>
            </a:extLst>
          </p:cNvPr>
          <p:cNvSpPr/>
          <p:nvPr/>
        </p:nvSpPr>
        <p:spPr>
          <a:xfrm>
            <a:off x="4839764" y="3242530"/>
            <a:ext cx="688160" cy="6543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20784-23F4-5F59-6642-0F029B1F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680" y="1378568"/>
            <a:ext cx="9495360" cy="3045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6BB4E9-CDBA-FB28-247C-EC47B28A2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5" r="18071"/>
          <a:stretch/>
        </p:blipFill>
        <p:spPr>
          <a:xfrm>
            <a:off x="5768387" y="1904592"/>
            <a:ext cx="1782201" cy="1545369"/>
          </a:xfrm>
          <a:prstGeom prst="roundRect">
            <a:avLst/>
          </a:prstGeom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5">
            <a:alphaModFix/>
          </a:blip>
          <a:srcRect l="5192" t="39954" r="60146"/>
          <a:stretch/>
        </p:blipFill>
        <p:spPr>
          <a:xfrm rot="-3627779" flipH="1">
            <a:off x="-825267" y="3327667"/>
            <a:ext cx="2877069" cy="2882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26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4358149" y="1801699"/>
            <a:ext cx="1316174" cy="42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 기능 효과</a:t>
            </a:r>
            <a:endParaRPr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799001" y="3257282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5;p29">
            <a:extLst>
              <a:ext uri="{FF2B5EF4-FFF2-40B4-BE49-F238E27FC236}">
                <a16:creationId xmlns:a16="http://schemas.microsoft.com/office/drawing/2014/main" id="{E64751C6-CD08-C0B4-5159-8DF6A77DAFA7}"/>
              </a:ext>
            </a:extLst>
          </p:cNvPr>
          <p:cNvSpPr txBox="1">
            <a:spLocks/>
          </p:cNvSpPr>
          <p:nvPr/>
        </p:nvSpPr>
        <p:spPr>
          <a:xfrm>
            <a:off x="4824459" y="2264237"/>
            <a:ext cx="3390709" cy="42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  <a:ea typeface="+mn-ea"/>
              </a:rPr>
              <a:t>시각적 재미↑ 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+mn-ea"/>
              </a:rPr>
              <a:t> 텍스트 비중↓ </a:t>
            </a:r>
          </a:p>
          <a:p>
            <a:pPr marL="0" indent="0" algn="l">
              <a:buNone/>
            </a:pPr>
            <a:endParaRPr lang="ko-KR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Google Shape;155;p29">
            <a:extLst>
              <a:ext uri="{FF2B5EF4-FFF2-40B4-BE49-F238E27FC236}">
                <a16:creationId xmlns:a16="http://schemas.microsoft.com/office/drawing/2014/main" id="{F78E96B9-4F71-52B3-69B5-979C89C009C2}"/>
              </a:ext>
            </a:extLst>
          </p:cNvPr>
          <p:cNvSpPr txBox="1">
            <a:spLocks/>
          </p:cNvSpPr>
          <p:nvPr/>
        </p:nvSpPr>
        <p:spPr>
          <a:xfrm>
            <a:off x="4358149" y="528707"/>
            <a:ext cx="1316174" cy="42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>
              <a:buFont typeface="Nunito Light"/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 기능 요약</a:t>
            </a:r>
          </a:p>
        </p:txBody>
      </p:sp>
      <p:sp>
        <p:nvSpPr>
          <p:cNvPr id="16" name="Google Shape;155;p29">
            <a:extLst>
              <a:ext uri="{FF2B5EF4-FFF2-40B4-BE49-F238E27FC236}">
                <a16:creationId xmlns:a16="http://schemas.microsoft.com/office/drawing/2014/main" id="{9C1869F2-7C9A-3203-793B-2B976E60B0D7}"/>
              </a:ext>
            </a:extLst>
          </p:cNvPr>
          <p:cNvSpPr txBox="1">
            <a:spLocks/>
          </p:cNvSpPr>
          <p:nvPr/>
        </p:nvSpPr>
        <p:spPr>
          <a:xfrm>
            <a:off x="4824459" y="949006"/>
            <a:ext cx="3390709" cy="42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  <a:ea typeface="+mn-ea"/>
              </a:rPr>
              <a:t>버튼 클릭을 통해 글 보이기</a:t>
            </a:r>
          </a:p>
          <a:p>
            <a:pPr marL="0" indent="0" algn="l">
              <a:buNone/>
            </a:pPr>
            <a:endParaRPr lang="ko-KR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Google Shape;155;p29">
            <a:extLst>
              <a:ext uri="{FF2B5EF4-FFF2-40B4-BE49-F238E27FC236}">
                <a16:creationId xmlns:a16="http://schemas.microsoft.com/office/drawing/2014/main" id="{BAC3EFC0-385F-1C3A-6414-745203419E7B}"/>
              </a:ext>
            </a:extLst>
          </p:cNvPr>
          <p:cNvSpPr txBox="1">
            <a:spLocks/>
          </p:cNvSpPr>
          <p:nvPr/>
        </p:nvSpPr>
        <p:spPr>
          <a:xfrm>
            <a:off x="4358149" y="3074691"/>
            <a:ext cx="1532114" cy="42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>
              <a:buFont typeface="Nunito Light"/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 핵심내용</a:t>
            </a:r>
          </a:p>
        </p:txBody>
      </p:sp>
      <p:sp>
        <p:nvSpPr>
          <p:cNvPr id="18" name="Google Shape;155;p29">
            <a:extLst>
              <a:ext uri="{FF2B5EF4-FFF2-40B4-BE49-F238E27FC236}">
                <a16:creationId xmlns:a16="http://schemas.microsoft.com/office/drawing/2014/main" id="{5897128B-1CDD-6E17-261C-78AB22E4E786}"/>
              </a:ext>
            </a:extLst>
          </p:cNvPr>
          <p:cNvSpPr txBox="1">
            <a:spLocks/>
          </p:cNvSpPr>
          <p:nvPr/>
        </p:nvSpPr>
        <p:spPr>
          <a:xfrm>
            <a:off x="4824459" y="3473936"/>
            <a:ext cx="3390709" cy="8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1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</a:rPr>
              <a:t>1)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</a:rPr>
              <a:t>Slice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+mn-ea"/>
              </a:rPr>
              <a:t>함수</a:t>
            </a:r>
            <a:endParaRPr lang="en-US" altLang="ko-KR" sz="16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</a:rPr>
              <a:t>2)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+mn-ea"/>
              </a:rPr>
              <a:t> 항상 열림 상태 유지 </a:t>
            </a:r>
          </a:p>
          <a:p>
            <a:pPr marL="0" indent="0" algn="l">
              <a:lnSpc>
                <a:spcPct val="150000"/>
              </a:lnSpc>
              <a:buNone/>
            </a:pPr>
            <a:endParaRPr lang="ko-KR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DCEA66-153A-5238-5D75-29E6AEA1A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920" y="587701"/>
            <a:ext cx="2655733" cy="3968098"/>
          </a:xfrm>
          <a:prstGeom prst="roundRect">
            <a:avLst>
              <a:gd name="adj" fmla="val 10281"/>
            </a:avLst>
          </a:prstGeom>
        </p:spPr>
      </p:pic>
    </p:spTree>
    <p:extLst>
      <p:ext uri="{BB962C8B-B14F-4D97-AF65-F5344CB8AC3E}">
        <p14:creationId xmlns:p14="http://schemas.microsoft.com/office/powerpoint/2010/main" val="1019045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8099991" flipH="1">
            <a:off x="-192047" y="2862820"/>
            <a:ext cx="1287586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A8A80-1D49-63A9-3336-F7C719104689}"/>
              </a:ext>
            </a:extLst>
          </p:cNvPr>
          <p:cNvSpPr/>
          <p:nvPr/>
        </p:nvSpPr>
        <p:spPr>
          <a:xfrm>
            <a:off x="656303" y="841513"/>
            <a:ext cx="4174131" cy="3728850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7BAC6FF-12CC-14F6-822B-ACF4316BEB97}"/>
              </a:ext>
            </a:extLst>
          </p:cNvPr>
          <p:cNvSpPr/>
          <p:nvPr/>
        </p:nvSpPr>
        <p:spPr>
          <a:xfrm>
            <a:off x="5153125" y="841513"/>
            <a:ext cx="3234129" cy="3728850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656303" y="19197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n-ea"/>
                <a:ea typeface="+mn-ea"/>
              </a:rPr>
              <a:t>기본 구조와 설계</a:t>
            </a:r>
            <a:endParaRPr sz="2800" dirty="0">
              <a:latin typeface="+mn-ea"/>
              <a:ea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696762-3555-C773-39B9-75027552E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86" y="918354"/>
            <a:ext cx="3976763" cy="3575167"/>
          </a:xfrm>
          <a:prstGeom prst="roundRect">
            <a:avLst>
              <a:gd name="adj" fmla="val 9102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A69D71-8962-E348-29B4-CD5B0A441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764" y="956387"/>
            <a:ext cx="2607732" cy="1341119"/>
          </a:xfrm>
          <a:prstGeom prst="round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C9A7960-DF4D-4C70-F479-E042EFABAD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512"/>
          <a:stretch/>
        </p:blipFill>
        <p:spPr>
          <a:xfrm>
            <a:off x="5471764" y="2405197"/>
            <a:ext cx="2607732" cy="2057475"/>
          </a:xfrm>
          <a:prstGeom prst="round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8099991" flipH="1">
            <a:off x="69431" y="2467175"/>
            <a:ext cx="1287586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D605BD3-C5D8-B92F-DE06-86849E72391F}"/>
              </a:ext>
            </a:extLst>
          </p:cNvPr>
          <p:cNvSpPr/>
          <p:nvPr/>
        </p:nvSpPr>
        <p:spPr>
          <a:xfrm>
            <a:off x="487180" y="958160"/>
            <a:ext cx="3669093" cy="3388987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40E28D-7320-9A2D-08B6-B28C45AE3D47}"/>
              </a:ext>
            </a:extLst>
          </p:cNvPr>
          <p:cNvSpPr/>
          <p:nvPr/>
        </p:nvSpPr>
        <p:spPr>
          <a:xfrm>
            <a:off x="4349714" y="958159"/>
            <a:ext cx="4352075" cy="3388987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713224" y="25406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n-ea"/>
                <a:ea typeface="+mn-ea"/>
              </a:rPr>
              <a:t>기본 구조와 설계</a:t>
            </a:r>
            <a:endParaRPr sz="2800" dirty="0">
              <a:latin typeface="+mn-ea"/>
              <a:ea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C12099B-47E0-6D66-7C77-201C07041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486" y="1112941"/>
            <a:ext cx="4148536" cy="3064903"/>
          </a:xfrm>
          <a:prstGeom prst="roundRect">
            <a:avLst>
              <a:gd name="adj" fmla="val 7203"/>
            </a:avLst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FAEBA15-B5E2-37EF-15C4-7CC93E4C41AE}"/>
              </a:ext>
            </a:extLst>
          </p:cNvPr>
          <p:cNvCxnSpPr>
            <a:cxnSpLocks/>
          </p:cNvCxnSpPr>
          <p:nvPr/>
        </p:nvCxnSpPr>
        <p:spPr>
          <a:xfrm>
            <a:off x="5679282" y="3175390"/>
            <a:ext cx="24675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BC8254-E276-FF33-E3AF-2CCA6CC159EC}"/>
              </a:ext>
            </a:extLst>
          </p:cNvPr>
          <p:cNvCxnSpPr>
            <a:cxnSpLocks/>
          </p:cNvCxnSpPr>
          <p:nvPr/>
        </p:nvCxnSpPr>
        <p:spPr>
          <a:xfrm>
            <a:off x="5072734" y="2766088"/>
            <a:ext cx="27730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A696762-3555-C773-39B9-75027552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39" y="1112941"/>
            <a:ext cx="3409182" cy="3064904"/>
          </a:xfrm>
          <a:prstGeom prst="roundRect">
            <a:avLst>
              <a:gd name="adj" fmla="val 9102"/>
            </a:avLst>
          </a:prstGeom>
        </p:spPr>
      </p:pic>
    </p:spTree>
    <p:extLst>
      <p:ext uri="{BB962C8B-B14F-4D97-AF65-F5344CB8AC3E}">
        <p14:creationId xmlns:p14="http://schemas.microsoft.com/office/powerpoint/2010/main" val="2416982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593415" y="144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 전개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DF0D19-4AA6-0A2B-0DDC-EDD3973917DE}"/>
              </a:ext>
            </a:extLst>
          </p:cNvPr>
          <p:cNvGrpSpPr/>
          <p:nvPr/>
        </p:nvGrpSpPr>
        <p:grpSpPr>
          <a:xfrm>
            <a:off x="519675" y="1084908"/>
            <a:ext cx="3130549" cy="3428098"/>
            <a:chOff x="731338" y="905344"/>
            <a:chExt cx="3409349" cy="3789029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54B4F5CE-57F0-54DC-C0D6-82904374655E}"/>
                </a:ext>
              </a:extLst>
            </p:cNvPr>
            <p:cNvSpPr/>
            <p:nvPr/>
          </p:nvSpPr>
          <p:spPr>
            <a:xfrm>
              <a:off x="731338" y="905344"/>
              <a:ext cx="3409349" cy="3789029"/>
            </a:xfrm>
            <a:prstGeom prst="roundRect">
              <a:avLst>
                <a:gd name="adj" fmla="val 9983"/>
              </a:avLst>
            </a:prstGeom>
            <a:solidFill>
              <a:srgbClr val="19191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0643D1B4-11DE-F743-09A0-1AF00E6AD6C1}"/>
                </a:ext>
              </a:extLst>
            </p:cNvPr>
            <p:cNvSpPr/>
            <p:nvPr/>
          </p:nvSpPr>
          <p:spPr>
            <a:xfrm>
              <a:off x="1101984" y="1263217"/>
              <a:ext cx="2668057" cy="4062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dirty="0">
                  <a:solidFill>
                    <a:sysClr val="windowText" lastClr="000000"/>
                  </a:solidFill>
                </a:rPr>
                <a:t>클릭 이벤트 발생</a:t>
              </a:r>
              <a:endParaRPr kumimoji="1" lang="ko-Kore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AC09B181-E227-7570-4ACA-9352EDD1AFD6}"/>
                </a:ext>
              </a:extLst>
            </p:cNvPr>
            <p:cNvSpPr/>
            <p:nvPr/>
          </p:nvSpPr>
          <p:spPr>
            <a:xfrm>
              <a:off x="1101984" y="1935751"/>
              <a:ext cx="2668057" cy="40621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dirty="0">
                  <a:solidFill>
                    <a:schemeClr val="tx1"/>
                  </a:solidFill>
                </a:rPr>
                <a:t>타깃의 </a:t>
              </a:r>
              <a:r>
                <a:rPr kumimoji="1" lang="en-US" altLang="ko-KR" sz="1050" dirty="0" err="1">
                  <a:solidFill>
                    <a:schemeClr val="tx1"/>
                  </a:solidFill>
                </a:rPr>
                <a:t>className</a:t>
              </a:r>
              <a:r>
                <a:rPr kumimoji="1" lang="ko-KR" altLang="en-US" sz="1050" dirty="0">
                  <a:solidFill>
                    <a:schemeClr val="tx1"/>
                  </a:solidFill>
                </a:rPr>
                <a:t> 확인</a:t>
              </a:r>
              <a:endParaRPr kumimoji="1" lang="ko-Kore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2D359C80-1EF4-8EE7-5E4A-5118A46EDA1C}"/>
                </a:ext>
              </a:extLst>
            </p:cNvPr>
            <p:cNvSpPr/>
            <p:nvPr/>
          </p:nvSpPr>
          <p:spPr>
            <a:xfrm>
              <a:off x="1101984" y="2604127"/>
              <a:ext cx="2668057" cy="40621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dirty="0">
                  <a:solidFill>
                    <a:schemeClr val="tx1"/>
                  </a:solidFill>
                </a:rPr>
                <a:t>부모요소 클래스 검증</a:t>
              </a:r>
              <a:endParaRPr kumimoji="1" lang="ko-Kore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CFD9C771-9847-CEEA-B3D9-1E9CCF6588CB}"/>
                </a:ext>
              </a:extLst>
            </p:cNvPr>
            <p:cNvSpPr/>
            <p:nvPr/>
          </p:nvSpPr>
          <p:spPr>
            <a:xfrm>
              <a:off x="1101984" y="3272503"/>
              <a:ext cx="2668057" cy="406211"/>
            </a:xfrm>
            <a:prstGeom prst="roundRect">
              <a:avLst/>
            </a:prstGeom>
            <a:solidFill>
              <a:srgbClr val="19191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dirty="0">
                  <a:solidFill>
                    <a:schemeClr val="bg1"/>
                  </a:solidFill>
                </a:rPr>
                <a:t>클래스명 </a:t>
              </a:r>
              <a:r>
                <a:rPr kumimoji="1" lang="en-US" altLang="ko-KR" sz="1050" dirty="0">
                  <a:solidFill>
                    <a:schemeClr val="bg1"/>
                  </a:solidFill>
                </a:rPr>
                <a:t>”hidden”</a:t>
              </a:r>
              <a:r>
                <a:rPr kumimoji="1" lang="ko-KR" altLang="en-US" sz="1050" dirty="0">
                  <a:solidFill>
                    <a:schemeClr val="bg1"/>
                  </a:solidFill>
                </a:rPr>
                <a:t>을 삭제</a:t>
              </a:r>
              <a:endParaRPr kumimoji="1" lang="ko-Kore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0BEE39E9-7F1D-A996-B2DB-8D37661E2615}"/>
                </a:ext>
              </a:extLst>
            </p:cNvPr>
            <p:cNvSpPr/>
            <p:nvPr/>
          </p:nvSpPr>
          <p:spPr>
            <a:xfrm>
              <a:off x="1101983" y="3940879"/>
              <a:ext cx="2668057" cy="406211"/>
            </a:xfrm>
            <a:prstGeom prst="roundRect">
              <a:avLst/>
            </a:prstGeom>
            <a:solidFill>
              <a:srgbClr val="19191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50" dirty="0">
                  <a:solidFill>
                    <a:schemeClr val="bg1"/>
                  </a:solidFill>
                </a:rPr>
                <a:t>Slice </a:t>
              </a:r>
              <a:r>
                <a:rPr kumimoji="1" lang="ko-Kore-KR" altLang="en-US" sz="1050" dirty="0">
                  <a:solidFill>
                    <a:schemeClr val="bg1"/>
                  </a:solidFill>
                </a:rPr>
                <a:t>함수</a:t>
              </a:r>
              <a:r>
                <a:rPr kumimoji="1" lang="ko-KR" altLang="en-US" sz="1050" dirty="0">
                  <a:solidFill>
                    <a:schemeClr val="bg1"/>
                  </a:solidFill>
                </a:rPr>
                <a:t>사용 태그 내 문구 수정 </a:t>
              </a:r>
              <a:endParaRPr kumimoji="1" lang="ko-Kore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아래쪽 화살표[D] 19">
              <a:extLst>
                <a:ext uri="{FF2B5EF4-FFF2-40B4-BE49-F238E27FC236}">
                  <a16:creationId xmlns:a16="http://schemas.microsoft.com/office/drawing/2014/main" id="{E94B0EB8-A160-AF71-701F-3D13510DBBC9}"/>
                </a:ext>
              </a:extLst>
            </p:cNvPr>
            <p:cNvSpPr/>
            <p:nvPr/>
          </p:nvSpPr>
          <p:spPr>
            <a:xfrm>
              <a:off x="2342406" y="1740441"/>
              <a:ext cx="187211" cy="128995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1" name="아래쪽 화살표[D] 20">
              <a:extLst>
                <a:ext uri="{FF2B5EF4-FFF2-40B4-BE49-F238E27FC236}">
                  <a16:creationId xmlns:a16="http://schemas.microsoft.com/office/drawing/2014/main" id="{033EF553-A249-5697-0653-AF6ACE26151D}"/>
                </a:ext>
              </a:extLst>
            </p:cNvPr>
            <p:cNvSpPr/>
            <p:nvPr/>
          </p:nvSpPr>
          <p:spPr>
            <a:xfrm>
              <a:off x="2342405" y="2417283"/>
              <a:ext cx="187211" cy="128995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5" name="아래쪽 화살표[D] 24">
              <a:extLst>
                <a:ext uri="{FF2B5EF4-FFF2-40B4-BE49-F238E27FC236}">
                  <a16:creationId xmlns:a16="http://schemas.microsoft.com/office/drawing/2014/main" id="{A9BC088F-9743-F8E6-173F-9946BAEBDA0D}"/>
                </a:ext>
              </a:extLst>
            </p:cNvPr>
            <p:cNvSpPr/>
            <p:nvPr/>
          </p:nvSpPr>
          <p:spPr>
            <a:xfrm>
              <a:off x="2342404" y="3076923"/>
              <a:ext cx="187211" cy="128995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" name="아래쪽 화살표[D] 25">
              <a:extLst>
                <a:ext uri="{FF2B5EF4-FFF2-40B4-BE49-F238E27FC236}">
                  <a16:creationId xmlns:a16="http://schemas.microsoft.com/office/drawing/2014/main" id="{515461D1-FCC9-3EE5-B9E4-3E34769E9C5B}"/>
                </a:ext>
              </a:extLst>
            </p:cNvPr>
            <p:cNvSpPr/>
            <p:nvPr/>
          </p:nvSpPr>
          <p:spPr>
            <a:xfrm>
              <a:off x="2342404" y="3759348"/>
              <a:ext cx="187211" cy="128995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</p:grp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45C62E42-EE86-C803-74F9-447AEF2AA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2" b="30749"/>
          <a:stretch/>
        </p:blipFill>
        <p:spPr>
          <a:xfrm>
            <a:off x="3820963" y="1085302"/>
            <a:ext cx="4984561" cy="2231235"/>
          </a:xfrm>
          <a:prstGeom prst="round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25C102-E5E1-6A55-383A-4BF4BC33FD1E}"/>
              </a:ext>
            </a:extLst>
          </p:cNvPr>
          <p:cNvSpPr/>
          <p:nvPr/>
        </p:nvSpPr>
        <p:spPr>
          <a:xfrm>
            <a:off x="4130574" y="2192219"/>
            <a:ext cx="4054056" cy="528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18DD5FA-AED7-C891-9CE1-FBC9C8B1890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309886" y="1408691"/>
            <a:ext cx="820688" cy="1047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61DC9C-DB31-113E-893C-1379535414C5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3309885" y="2456467"/>
            <a:ext cx="820689" cy="528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04BA315-233C-65BE-328A-CF70B4F17018}"/>
              </a:ext>
            </a:extLst>
          </p:cNvPr>
          <p:cNvGrpSpPr/>
          <p:nvPr/>
        </p:nvGrpSpPr>
        <p:grpSpPr>
          <a:xfrm>
            <a:off x="479322" y="464573"/>
            <a:ext cx="2319389" cy="2300612"/>
            <a:chOff x="731338" y="905344"/>
            <a:chExt cx="3409349" cy="3789029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783F86FC-6049-8E5A-CA05-602600913C7E}"/>
                </a:ext>
              </a:extLst>
            </p:cNvPr>
            <p:cNvSpPr/>
            <p:nvPr/>
          </p:nvSpPr>
          <p:spPr>
            <a:xfrm>
              <a:off x="731338" y="905344"/>
              <a:ext cx="3409349" cy="3789029"/>
            </a:xfrm>
            <a:prstGeom prst="roundRect">
              <a:avLst>
                <a:gd name="adj" fmla="val 9983"/>
              </a:avLst>
            </a:prstGeom>
            <a:solidFill>
              <a:srgbClr val="19191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ACB32254-9044-9072-A93E-6FE32A830D7E}"/>
                </a:ext>
              </a:extLst>
            </p:cNvPr>
            <p:cNvSpPr/>
            <p:nvPr/>
          </p:nvSpPr>
          <p:spPr>
            <a:xfrm>
              <a:off x="1101984" y="1263217"/>
              <a:ext cx="2668057" cy="40621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dirty="0">
                  <a:solidFill>
                    <a:schemeClr val="bg1"/>
                  </a:solidFill>
                </a:rPr>
                <a:t>클릭 이벤트 발생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8D072552-DA6F-2066-79F9-E2F9550123C3}"/>
                </a:ext>
              </a:extLst>
            </p:cNvPr>
            <p:cNvSpPr/>
            <p:nvPr/>
          </p:nvSpPr>
          <p:spPr>
            <a:xfrm>
              <a:off x="1101984" y="1935751"/>
              <a:ext cx="2668057" cy="406211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00" dirty="0">
                  <a:solidFill>
                    <a:schemeClr val="bg1"/>
                  </a:solidFill>
                </a:rPr>
                <a:t>타깃의 </a:t>
              </a:r>
              <a:r>
                <a:rPr kumimoji="1" lang="en-US" altLang="ko-KR" sz="700" dirty="0" err="1">
                  <a:solidFill>
                    <a:schemeClr val="bg1"/>
                  </a:solidFill>
                </a:rPr>
                <a:t>className</a:t>
              </a:r>
              <a:r>
                <a:rPr kumimoji="1" lang="ko-KR" altLang="en-US" sz="700" dirty="0">
                  <a:solidFill>
                    <a:schemeClr val="bg1"/>
                  </a:solidFill>
                </a:rPr>
                <a:t> 확인</a:t>
              </a:r>
              <a:endParaRPr kumimoji="1" lang="ko-Kore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3303A2E5-1F39-FBB7-104E-B7CF063D85FB}"/>
                </a:ext>
              </a:extLst>
            </p:cNvPr>
            <p:cNvSpPr/>
            <p:nvPr/>
          </p:nvSpPr>
          <p:spPr>
            <a:xfrm>
              <a:off x="1101984" y="2604127"/>
              <a:ext cx="2668057" cy="406211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00" dirty="0">
                  <a:solidFill>
                    <a:schemeClr val="bg1"/>
                  </a:solidFill>
                </a:rPr>
                <a:t>부모요소 클래스 검증</a:t>
              </a:r>
              <a:endParaRPr kumimoji="1" lang="ko-Kore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73DA6E91-7E71-707B-6831-835944DD6033}"/>
                </a:ext>
              </a:extLst>
            </p:cNvPr>
            <p:cNvSpPr/>
            <p:nvPr/>
          </p:nvSpPr>
          <p:spPr>
            <a:xfrm>
              <a:off x="1101984" y="3272503"/>
              <a:ext cx="2668057" cy="40621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클래스명 </a:t>
              </a:r>
              <a:r>
                <a:rPr kumimoji="1" lang="en-US" altLang="ko-KR" sz="700" dirty="0">
                  <a:solidFill>
                    <a:schemeClr val="tx1"/>
                  </a:solidFill>
                </a:rPr>
                <a:t>”hidden”</a:t>
              </a:r>
              <a:r>
                <a:rPr kumimoji="1" lang="ko-KR" altLang="en-US" sz="700" dirty="0">
                  <a:solidFill>
                    <a:schemeClr val="tx1"/>
                  </a:solidFill>
                </a:rPr>
                <a:t>을 삭제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A6CDE942-7517-5F22-C4A0-1F004C547858}"/>
                </a:ext>
              </a:extLst>
            </p:cNvPr>
            <p:cNvSpPr/>
            <p:nvPr/>
          </p:nvSpPr>
          <p:spPr>
            <a:xfrm>
              <a:off x="1101983" y="3940879"/>
              <a:ext cx="2668057" cy="40621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Slice </a:t>
              </a:r>
              <a:r>
                <a:rPr kumimoji="1" lang="ko-Kore-KR" altLang="en-US" sz="700" dirty="0">
                  <a:solidFill>
                    <a:schemeClr val="tx1"/>
                  </a:solidFill>
                </a:rPr>
                <a:t>함수</a:t>
              </a:r>
              <a:r>
                <a:rPr kumimoji="1" lang="ko-KR" altLang="en-US" sz="700" dirty="0">
                  <a:solidFill>
                    <a:schemeClr val="tx1"/>
                  </a:solidFill>
                </a:rPr>
                <a:t>사용 태그 내 문구 수정 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8" name="아래쪽 화살표[D] 17">
              <a:extLst>
                <a:ext uri="{FF2B5EF4-FFF2-40B4-BE49-F238E27FC236}">
                  <a16:creationId xmlns:a16="http://schemas.microsoft.com/office/drawing/2014/main" id="{655FC984-931B-5BAB-5925-9E5271F0B2CC}"/>
                </a:ext>
              </a:extLst>
            </p:cNvPr>
            <p:cNvSpPr/>
            <p:nvPr/>
          </p:nvSpPr>
          <p:spPr>
            <a:xfrm>
              <a:off x="2342406" y="1740441"/>
              <a:ext cx="187211" cy="128995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/>
            </a:p>
          </p:txBody>
        </p:sp>
        <p:sp>
          <p:nvSpPr>
            <p:cNvPr id="22" name="아래쪽 화살표[D] 21">
              <a:extLst>
                <a:ext uri="{FF2B5EF4-FFF2-40B4-BE49-F238E27FC236}">
                  <a16:creationId xmlns:a16="http://schemas.microsoft.com/office/drawing/2014/main" id="{7CDE3202-7A40-5CAB-68E5-8B497A48695A}"/>
                </a:ext>
              </a:extLst>
            </p:cNvPr>
            <p:cNvSpPr/>
            <p:nvPr/>
          </p:nvSpPr>
          <p:spPr>
            <a:xfrm>
              <a:off x="2342405" y="2417283"/>
              <a:ext cx="187211" cy="128995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/>
            </a:p>
          </p:txBody>
        </p:sp>
        <p:sp>
          <p:nvSpPr>
            <p:cNvPr id="23" name="아래쪽 화살표[D] 22">
              <a:extLst>
                <a:ext uri="{FF2B5EF4-FFF2-40B4-BE49-F238E27FC236}">
                  <a16:creationId xmlns:a16="http://schemas.microsoft.com/office/drawing/2014/main" id="{C4F51125-C652-EA53-48E4-7F7A16212A03}"/>
                </a:ext>
              </a:extLst>
            </p:cNvPr>
            <p:cNvSpPr/>
            <p:nvPr/>
          </p:nvSpPr>
          <p:spPr>
            <a:xfrm>
              <a:off x="2342404" y="3076923"/>
              <a:ext cx="187211" cy="128995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/>
            </a:p>
          </p:txBody>
        </p:sp>
        <p:sp>
          <p:nvSpPr>
            <p:cNvPr id="24" name="아래쪽 화살표[D] 23">
              <a:extLst>
                <a:ext uri="{FF2B5EF4-FFF2-40B4-BE49-F238E27FC236}">
                  <a16:creationId xmlns:a16="http://schemas.microsoft.com/office/drawing/2014/main" id="{99A7CCC9-CC8F-6309-E52C-08D0CC159ED0}"/>
                </a:ext>
              </a:extLst>
            </p:cNvPr>
            <p:cNvSpPr/>
            <p:nvPr/>
          </p:nvSpPr>
          <p:spPr>
            <a:xfrm>
              <a:off x="2342404" y="3759348"/>
              <a:ext cx="187211" cy="128995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/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6D94C89-5793-E42F-4EC3-4784141A1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9" t="38480" r="9609" b="11754"/>
          <a:stretch/>
        </p:blipFill>
        <p:spPr>
          <a:xfrm>
            <a:off x="2934933" y="464573"/>
            <a:ext cx="5235676" cy="2300612"/>
          </a:xfrm>
          <a:prstGeom prst="round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69C8A76-8841-85A4-CD00-1A3D403049EF}"/>
              </a:ext>
            </a:extLst>
          </p:cNvPr>
          <p:cNvSpPr/>
          <p:nvPr/>
        </p:nvSpPr>
        <p:spPr>
          <a:xfrm>
            <a:off x="479322" y="2982477"/>
            <a:ext cx="2455611" cy="1560557"/>
          </a:xfrm>
          <a:prstGeom prst="roundRect">
            <a:avLst/>
          </a:prstGeom>
          <a:solidFill>
            <a:srgbClr val="DAF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600" dirty="0" err="1">
                <a:solidFill>
                  <a:sysClr val="windowText" lastClr="000000"/>
                </a:solidFill>
              </a:rPr>
              <a:t>parentNode</a:t>
            </a:r>
            <a:endParaRPr kumimoji="1" lang="en-US" altLang="ko-Kore-KR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1600" dirty="0">
                <a:solidFill>
                  <a:sysClr val="windowText" lastClr="000000"/>
                </a:solidFill>
              </a:rPr>
              <a:t>Or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600" dirty="0" err="1">
                <a:solidFill>
                  <a:sysClr val="windowText" lastClr="000000"/>
                </a:solidFill>
              </a:rPr>
              <a:t>parentElements</a:t>
            </a:r>
            <a:endParaRPr kumimoji="1" lang="en-US" altLang="ko-Kore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EEB5564-C48D-8928-876E-14431AF1014F}"/>
              </a:ext>
            </a:extLst>
          </p:cNvPr>
          <p:cNvSpPr/>
          <p:nvPr/>
        </p:nvSpPr>
        <p:spPr>
          <a:xfrm>
            <a:off x="3097160" y="2982477"/>
            <a:ext cx="2455611" cy="1560557"/>
          </a:xfrm>
          <a:prstGeom prst="roundRect">
            <a:avLst/>
          </a:prstGeom>
          <a:solidFill>
            <a:srgbClr val="DAF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dirty="0">
                <a:solidFill>
                  <a:sysClr val="windowText" lastClr="000000"/>
                </a:solidFill>
              </a:rPr>
              <a:t>Remove “</a:t>
            </a:r>
            <a:r>
              <a:rPr kumimoji="1" lang="ko-Kore-KR" altLang="en-US" dirty="0">
                <a:solidFill>
                  <a:sysClr val="windowText" lastClr="000000"/>
                </a:solidFill>
              </a:rPr>
              <a:t>히든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”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클래스명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ysClr val="windowText" lastClr="000000"/>
                </a:solidFill>
              </a:rPr>
              <a:t>부모태그 설정 </a:t>
            </a:r>
            <a:endParaRPr kumimoji="1" lang="ko-Kore-KR" alt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3B5C36C-1B47-3DFF-DD8A-060C86E8CBD2}"/>
              </a:ext>
            </a:extLst>
          </p:cNvPr>
          <p:cNvSpPr/>
          <p:nvPr/>
        </p:nvSpPr>
        <p:spPr>
          <a:xfrm>
            <a:off x="5714998" y="2982476"/>
            <a:ext cx="2455611" cy="1560557"/>
          </a:xfrm>
          <a:prstGeom prst="roundRect">
            <a:avLst/>
          </a:prstGeom>
          <a:solidFill>
            <a:srgbClr val="DAF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600" dirty="0">
                <a:solidFill>
                  <a:sysClr val="windowText" lastClr="000000"/>
                </a:solidFill>
              </a:rPr>
              <a:t>Slice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함수 사용목적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1600" dirty="0">
                <a:solidFill>
                  <a:sysClr val="windowText" lastClr="000000"/>
                </a:solidFill>
              </a:rPr>
              <a:t>Slice(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시작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’,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끝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’)</a:t>
            </a:r>
            <a:endParaRPr kumimoji="1" lang="ko-Kore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4262B8-E042-0C3C-165F-F9B9411FF05B}"/>
              </a:ext>
            </a:extLst>
          </p:cNvPr>
          <p:cNvSpPr/>
          <p:nvPr/>
        </p:nvSpPr>
        <p:spPr>
          <a:xfrm>
            <a:off x="3322078" y="1143406"/>
            <a:ext cx="4745289" cy="449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3935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18651BA-2BF0-C8E7-00C8-DF4F422B1C39}"/>
              </a:ext>
            </a:extLst>
          </p:cNvPr>
          <p:cNvSpPr/>
          <p:nvPr/>
        </p:nvSpPr>
        <p:spPr>
          <a:xfrm>
            <a:off x="940198" y="2849096"/>
            <a:ext cx="1641215" cy="15605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원인 파악 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83F86FC-6049-8E5A-CA05-602600913C7E}"/>
              </a:ext>
            </a:extLst>
          </p:cNvPr>
          <p:cNvSpPr/>
          <p:nvPr/>
        </p:nvSpPr>
        <p:spPr>
          <a:xfrm>
            <a:off x="731338" y="2654572"/>
            <a:ext cx="7704000" cy="2039801"/>
          </a:xfrm>
          <a:prstGeom prst="roundRect">
            <a:avLst>
              <a:gd name="adj" fmla="val 9983"/>
            </a:avLst>
          </a:prstGeom>
          <a:solidFill>
            <a:srgbClr val="19191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593415" y="144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문제점 해결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CB32254-9044-9072-A93E-6FE32A830D7E}"/>
              </a:ext>
            </a:extLst>
          </p:cNvPr>
          <p:cNvSpPr/>
          <p:nvPr/>
        </p:nvSpPr>
        <p:spPr>
          <a:xfrm>
            <a:off x="940198" y="2808544"/>
            <a:ext cx="7263604" cy="17166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367015-1B0E-9D1B-B6FC-B97CD4D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273" y="3083757"/>
            <a:ext cx="4954831" cy="405083"/>
          </a:xfrm>
          <a:prstGeom prst="rect">
            <a:avLst/>
          </a:prstGeom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B078FD3B-A6D0-2158-0F36-7EC4F1C81A99}"/>
              </a:ext>
            </a:extLst>
          </p:cNvPr>
          <p:cNvSpPr/>
          <p:nvPr/>
        </p:nvSpPr>
        <p:spPr>
          <a:xfrm>
            <a:off x="940198" y="2808542"/>
            <a:ext cx="1641215" cy="1716613"/>
          </a:xfrm>
          <a:prstGeom prst="roundRect">
            <a:avLst/>
          </a:prstGeom>
          <a:solidFill>
            <a:srgbClr val="F3D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원인 파악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문제 해결 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FBABA452-6ABC-C099-224C-96855AE79EB5}"/>
              </a:ext>
            </a:extLst>
          </p:cNvPr>
          <p:cNvSpPr/>
          <p:nvPr/>
        </p:nvSpPr>
        <p:spPr>
          <a:xfrm rot="13861834">
            <a:off x="5167414" y="2724065"/>
            <a:ext cx="294454" cy="470029"/>
          </a:xfrm>
          <a:prstGeom prst="halfFrame">
            <a:avLst>
              <a:gd name="adj1" fmla="val 30549"/>
              <a:gd name="adj2" fmla="val 385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7FE7675-012B-C8D9-C6C1-B1EDB6B015EF}"/>
              </a:ext>
            </a:extLst>
          </p:cNvPr>
          <p:cNvGrpSpPr/>
          <p:nvPr/>
        </p:nvGrpSpPr>
        <p:grpSpPr>
          <a:xfrm>
            <a:off x="708865" y="822139"/>
            <a:ext cx="7703999" cy="1666789"/>
            <a:chOff x="663895" y="822139"/>
            <a:chExt cx="7703999" cy="1666789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CE04B998-A47C-650B-87BA-EF58CB1B81F7}"/>
                </a:ext>
              </a:extLst>
            </p:cNvPr>
            <p:cNvSpPr/>
            <p:nvPr/>
          </p:nvSpPr>
          <p:spPr>
            <a:xfrm>
              <a:off x="663895" y="822139"/>
              <a:ext cx="7703999" cy="16667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598AC51-3732-3C0D-7BF8-0789625BE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23" b="18823"/>
            <a:stretch/>
          </p:blipFill>
          <p:spPr>
            <a:xfrm>
              <a:off x="4445415" y="1073823"/>
              <a:ext cx="3627530" cy="387717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62E522-CE6B-ABAA-F1DA-C33CA8AA4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74" t="4272" r="3064" b="55113"/>
            <a:stretch/>
          </p:blipFill>
          <p:spPr>
            <a:xfrm>
              <a:off x="4445416" y="1841850"/>
              <a:ext cx="3627530" cy="387719"/>
            </a:xfrm>
            <a:prstGeom prst="rect">
              <a:avLst/>
            </a:prstGeom>
          </p:spPr>
        </p:pic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5C82255-1309-3618-4892-9DC10281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184" t="7437" b="40775"/>
            <a:stretch/>
          </p:blipFill>
          <p:spPr>
            <a:xfrm>
              <a:off x="940194" y="1073823"/>
              <a:ext cx="3152588" cy="1157513"/>
            </a:xfrm>
            <a:prstGeom prst="rect">
              <a:avLst/>
            </a:prstGeom>
          </p:spPr>
        </p:pic>
        <p:cxnSp>
          <p:nvCxnSpPr>
            <p:cNvPr id="30" name="꺾인 연결선[E] 29">
              <a:extLst>
                <a:ext uri="{FF2B5EF4-FFF2-40B4-BE49-F238E27FC236}">
                  <a16:creationId xmlns:a16="http://schemas.microsoft.com/office/drawing/2014/main" id="{1308D278-A36B-D3AC-FD7E-C7424A84B33C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092782" y="1267682"/>
              <a:ext cx="352633" cy="38489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BAFCC47E-F9E6-EE85-C7AB-5BCD3A9EB229}"/>
                </a:ext>
              </a:extLst>
            </p:cNvPr>
            <p:cNvCxnSpPr>
              <a:cxnSpLocks/>
            </p:cNvCxnSpPr>
            <p:nvPr/>
          </p:nvCxnSpPr>
          <p:spPr>
            <a:xfrm>
              <a:off x="4105420" y="1647039"/>
              <a:ext cx="331041" cy="41195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A7DA5DF-DD50-2EE8-9B80-DB8B6644AA21}"/>
                </a:ext>
              </a:extLst>
            </p:cNvPr>
            <p:cNvSpPr/>
            <p:nvPr/>
          </p:nvSpPr>
          <p:spPr>
            <a:xfrm>
              <a:off x="4626187" y="1091572"/>
              <a:ext cx="414537" cy="3388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E34C308-6986-107C-DBB9-AC47671F2E65}"/>
                </a:ext>
              </a:extLst>
            </p:cNvPr>
            <p:cNvSpPr/>
            <p:nvPr/>
          </p:nvSpPr>
          <p:spPr>
            <a:xfrm>
              <a:off x="4626187" y="1858907"/>
              <a:ext cx="414537" cy="3388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017A8E2D-1E9B-EFB5-868F-D7282D4CD2BE}"/>
              </a:ext>
            </a:extLst>
          </p:cNvPr>
          <p:cNvSpPr/>
          <p:nvPr/>
        </p:nvSpPr>
        <p:spPr>
          <a:xfrm>
            <a:off x="2790273" y="3576521"/>
            <a:ext cx="4149052" cy="6464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800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FD1DDC-3EC8-F5DE-950A-C4C40F4FA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791" y="3621697"/>
            <a:ext cx="42037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18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2888460" y="586663"/>
            <a:ext cx="3709557" cy="3240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SignIn</a:t>
            </a:r>
            <a:br>
              <a:rPr lang="en-US" dirty="0">
                <a:latin typeface="+mj-ea"/>
                <a:ea typeface="+mj-ea"/>
              </a:rPr>
            </a:br>
            <a:r>
              <a:rPr lang="en-US" dirty="0">
                <a:latin typeface="+mj-ea"/>
                <a:ea typeface="+mj-ea"/>
              </a:rPr>
              <a:t>SignUp</a:t>
            </a:r>
            <a:br>
              <a:rPr lang="en-US" dirty="0">
                <a:latin typeface="+mj-ea"/>
                <a:ea typeface="+mj-ea"/>
              </a:rPr>
            </a:br>
            <a:r>
              <a:rPr lang="en-US" dirty="0">
                <a:latin typeface="+mj-ea"/>
                <a:ea typeface="+mj-ea"/>
              </a:rPr>
              <a:t>CodeCheck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title" idx="2"/>
          </p:nvPr>
        </p:nvSpPr>
        <p:spPr>
          <a:xfrm>
            <a:off x="1557552" y="1410127"/>
            <a:ext cx="2136624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04 -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363175" y="3947137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발표자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김호준 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7570614">
            <a:off x="-720244" y="2693446"/>
            <a:ext cx="2877073" cy="288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2995972">
            <a:off x="6586025" y="-2400212"/>
            <a:ext cx="3932816" cy="48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;p28">
            <a:extLst>
              <a:ext uri="{FF2B5EF4-FFF2-40B4-BE49-F238E27FC236}">
                <a16:creationId xmlns:a16="http://schemas.microsoft.com/office/drawing/2014/main" id="{277940F9-01B8-2F83-3328-99F8A5FC1966}"/>
              </a:ext>
            </a:extLst>
          </p:cNvPr>
          <p:cNvSpPr txBox="1">
            <a:spLocks/>
          </p:cNvSpPr>
          <p:nvPr/>
        </p:nvSpPr>
        <p:spPr>
          <a:xfrm>
            <a:off x="6150363" y="586664"/>
            <a:ext cx="2591850" cy="324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5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dirty="0">
                <a:latin typeface="+mj-ea"/>
                <a:ea typeface="+mj-ea"/>
              </a:rPr>
              <a:t>Pages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SIGNIN PAGE</a:t>
            </a: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1561531" y="276481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69AC54F-94A4-F070-2BA2-A64E68AFCB41}"/>
              </a:ext>
            </a:extLst>
          </p:cNvPr>
          <p:cNvGrpSpPr/>
          <p:nvPr/>
        </p:nvGrpSpPr>
        <p:grpSpPr>
          <a:xfrm>
            <a:off x="3421758" y="2571750"/>
            <a:ext cx="4360200" cy="1230768"/>
            <a:chOff x="3421758" y="2571750"/>
            <a:chExt cx="4360200" cy="1230768"/>
          </a:xfrm>
        </p:grpSpPr>
        <p:sp>
          <p:nvSpPr>
            <p:cNvPr id="4" name="Google Shape;164;p30">
              <a:extLst>
                <a:ext uri="{FF2B5EF4-FFF2-40B4-BE49-F238E27FC236}">
                  <a16:creationId xmlns:a16="http://schemas.microsoft.com/office/drawing/2014/main" id="{0501D8DE-5D28-2050-32D7-B128B428D02E}"/>
                </a:ext>
              </a:extLst>
            </p:cNvPr>
            <p:cNvSpPr txBox="1">
              <a:spLocks/>
            </p:cNvSpPr>
            <p:nvPr/>
          </p:nvSpPr>
          <p:spPr>
            <a:xfrm>
              <a:off x="3421758" y="2571750"/>
              <a:ext cx="43602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22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r>
                <a:rPr lang="en-US" altLang="ko-KR" sz="2000" dirty="0"/>
                <a:t>-</a:t>
              </a:r>
              <a:r>
                <a:rPr lang="ko-KR" altLang="en-US" sz="2000" dirty="0"/>
                <a:t> </a:t>
              </a:r>
              <a:r>
                <a:rPr lang="en-US" altLang="ko-KR" sz="2000" dirty="0">
                  <a:latin typeface="+mj-ea"/>
                  <a:ea typeface="+mj-ea"/>
                </a:rPr>
                <a:t>Input </a:t>
              </a:r>
              <a:r>
                <a:rPr lang="ko-KR" altLang="en-US" sz="2000" dirty="0">
                  <a:latin typeface="+mj-ea"/>
                  <a:ea typeface="+mj-ea"/>
                </a:rPr>
                <a:t>태그 </a:t>
              </a:r>
              <a:r>
                <a:rPr lang="en-US" altLang="ko-KR" sz="2000" dirty="0">
                  <a:latin typeface="+mj-ea"/>
                  <a:ea typeface="+mj-ea"/>
                </a:rPr>
                <a:t>type </a:t>
              </a:r>
              <a:r>
                <a:rPr lang="ko-KR" altLang="en-US" sz="2000" dirty="0">
                  <a:latin typeface="+mj-ea"/>
                  <a:ea typeface="+mj-ea"/>
                </a:rPr>
                <a:t>변경 </a:t>
              </a:r>
            </a:p>
          </p:txBody>
        </p:sp>
        <p:sp>
          <p:nvSpPr>
            <p:cNvPr id="3" name="Google Shape;164;p30">
              <a:extLst>
                <a:ext uri="{FF2B5EF4-FFF2-40B4-BE49-F238E27FC236}">
                  <a16:creationId xmlns:a16="http://schemas.microsoft.com/office/drawing/2014/main" id="{3342536A-38B1-FB87-8B61-61550E893AB8}"/>
                </a:ext>
              </a:extLst>
            </p:cNvPr>
            <p:cNvSpPr txBox="1">
              <a:spLocks/>
            </p:cNvSpPr>
            <p:nvPr/>
          </p:nvSpPr>
          <p:spPr>
            <a:xfrm>
              <a:off x="3421758" y="3270618"/>
              <a:ext cx="43602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22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r>
                <a:rPr lang="en-US" altLang="ko-KR" sz="2000" dirty="0"/>
                <a:t>-</a:t>
              </a:r>
              <a:r>
                <a:rPr lang="ko-KR" altLang="en-US" sz="2000" dirty="0"/>
                <a:t> </a:t>
              </a:r>
              <a:r>
                <a:rPr lang="en-US" altLang="ko-KR" sz="2000" dirty="0">
                  <a:latin typeface="+mj-ea"/>
                  <a:ea typeface="+mj-ea"/>
                </a:rPr>
                <a:t>setAttribute( ) </a:t>
              </a:r>
              <a:r>
                <a:rPr lang="ko-KR" altLang="en-US" sz="2000" dirty="0">
                  <a:latin typeface="+mj-ea"/>
                  <a:ea typeface="+mj-ea"/>
                </a:rPr>
                <a:t>메서드 사용 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08;p42">
            <a:extLst>
              <a:ext uri="{FF2B5EF4-FFF2-40B4-BE49-F238E27FC236}">
                <a16:creationId xmlns:a16="http://schemas.microsoft.com/office/drawing/2014/main" id="{023ADA90-590F-3B12-E778-771ACF2F3F68}"/>
              </a:ext>
            </a:extLst>
          </p:cNvPr>
          <p:cNvSpPr/>
          <p:nvPr/>
        </p:nvSpPr>
        <p:spPr>
          <a:xfrm>
            <a:off x="-49619" y="16118"/>
            <a:ext cx="9193619" cy="514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  <a:endParaRPr dirty="0"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6550" y="24180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highlight>
                  <a:srgbClr val="000000"/>
                </a:highlight>
                <a:latin typeface="+mj-ea"/>
                <a:ea typeface="+mj-ea"/>
              </a:rPr>
              <a:t>SignIn PAGE</a:t>
            </a: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2621629" y="2892992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8797609" y="2967821"/>
            <a:ext cx="1287588" cy="3258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E4FFFC6-C3FF-1CE9-7586-72CABB9F36F6}"/>
              </a:ext>
            </a:extLst>
          </p:cNvPr>
          <p:cNvGrpSpPr/>
          <p:nvPr/>
        </p:nvGrpSpPr>
        <p:grpSpPr>
          <a:xfrm>
            <a:off x="425578" y="1214842"/>
            <a:ext cx="8509697" cy="3197942"/>
            <a:chOff x="425578" y="1214842"/>
            <a:chExt cx="8509697" cy="319794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02E1202-27D4-BD45-B143-F1656B132C96}"/>
                </a:ext>
              </a:extLst>
            </p:cNvPr>
            <p:cNvGrpSpPr/>
            <p:nvPr/>
          </p:nvGrpSpPr>
          <p:grpSpPr>
            <a:xfrm>
              <a:off x="425578" y="1214842"/>
              <a:ext cx="8509697" cy="3197942"/>
              <a:chOff x="425578" y="1214842"/>
              <a:chExt cx="8509697" cy="3197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041B9EF-12F3-1F3B-C081-3801D1478007}"/>
                  </a:ext>
                </a:extLst>
              </p:cNvPr>
              <p:cNvGrpSpPr/>
              <p:nvPr/>
            </p:nvGrpSpPr>
            <p:grpSpPr>
              <a:xfrm>
                <a:off x="425578" y="1214842"/>
                <a:ext cx="3661964" cy="3197942"/>
                <a:chOff x="985626" y="1206236"/>
                <a:chExt cx="3661964" cy="3197942"/>
              </a:xfrm>
            </p:grpSpPr>
            <p:pic>
              <p:nvPicPr>
                <p:cNvPr id="3" name="그림 2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53E0C49E-2754-B2FB-F179-B6086079D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5626" y="2896228"/>
                  <a:ext cx="3652702" cy="1507950"/>
                </a:xfrm>
                <a:prstGeom prst="rect">
                  <a:avLst/>
                </a:prstGeom>
              </p:spPr>
            </p:pic>
            <p:pic>
              <p:nvPicPr>
                <p:cNvPr id="5" name="그림 4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B2ECDC99-A116-485E-4397-1F808C55A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4888" y="1206236"/>
                  <a:ext cx="3652702" cy="1474253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B6B6214-914E-A556-916B-A18841DA7187}"/>
                  </a:ext>
                </a:extLst>
              </p:cNvPr>
              <p:cNvGrpSpPr/>
              <p:nvPr/>
            </p:nvGrpSpPr>
            <p:grpSpPr>
              <a:xfrm>
                <a:off x="4125433" y="1214842"/>
                <a:ext cx="4809842" cy="2981741"/>
                <a:chOff x="4125433" y="1214842"/>
                <a:chExt cx="4809842" cy="2981741"/>
              </a:xfrm>
            </p:grpSpPr>
            <p:pic>
              <p:nvPicPr>
                <p:cNvPr id="14" name="그림 13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1BF8DF3A-D4ED-F7FA-D98A-E438BF3E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2000" y="1214842"/>
                  <a:ext cx="4363275" cy="2981741"/>
                </a:xfrm>
                <a:prstGeom prst="rect">
                  <a:avLst/>
                </a:prstGeom>
              </p:spPr>
            </p:pic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1F322722-0214-A53C-7C2A-90FD7D10A026}"/>
                    </a:ext>
                  </a:extLst>
                </p:cNvPr>
                <p:cNvCxnSpPr>
                  <a:cxnSpLocks/>
                  <a:stCxn id="19" idx="3"/>
                </p:cNvCxnSpPr>
                <p:nvPr/>
              </p:nvCxnSpPr>
              <p:spPr>
                <a:xfrm>
                  <a:off x="4125433" y="2256031"/>
                  <a:ext cx="701748" cy="0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145553E2-D3D2-089E-DB8E-1C6A953B7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5433" y="2495565"/>
                  <a:ext cx="701748" cy="1482617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978447A-82AC-4A5D-8EB4-19A6E0939D7F}"/>
                </a:ext>
              </a:extLst>
            </p:cNvPr>
            <p:cNvSpPr/>
            <p:nvPr/>
          </p:nvSpPr>
          <p:spPr>
            <a:xfrm>
              <a:off x="3750045" y="3853608"/>
              <a:ext cx="354419" cy="21265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7078F1-B977-4A01-BC2A-696EFA9F7A79}"/>
                </a:ext>
              </a:extLst>
            </p:cNvPr>
            <p:cNvSpPr/>
            <p:nvPr/>
          </p:nvSpPr>
          <p:spPr>
            <a:xfrm>
              <a:off x="3771014" y="2149705"/>
              <a:ext cx="354419" cy="21265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8099991" flipH="1">
            <a:off x="-360848" y="2467174"/>
            <a:ext cx="1287586" cy="3258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A10DAB1A-4D0C-FA8F-EB5E-2E731E83D9E6}"/>
              </a:ext>
            </a:extLst>
          </p:cNvPr>
          <p:cNvGrpSpPr/>
          <p:nvPr/>
        </p:nvGrpSpPr>
        <p:grpSpPr>
          <a:xfrm>
            <a:off x="282945" y="1504016"/>
            <a:ext cx="8401072" cy="3311977"/>
            <a:chOff x="282945" y="1504016"/>
            <a:chExt cx="8401072" cy="3311977"/>
          </a:xfrm>
        </p:grpSpPr>
        <p:pic>
          <p:nvPicPr>
            <p:cNvPr id="7" name="그림 6" descr="텍스트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AD790597-65AB-E720-AFD8-38EF66CF9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45" y="1504016"/>
              <a:ext cx="4701945" cy="1633240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D7C2A7-AF5F-4D81-7234-E49A4D9F7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3692" y="1504016"/>
              <a:ext cx="3380325" cy="2310020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ADC5718-4138-72AB-EFF0-9253293577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7309" y="1753355"/>
              <a:ext cx="2342568" cy="1383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83463D5-3B1E-2812-279B-0EF1C4D89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629" y="3872886"/>
              <a:ext cx="3077004" cy="943107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C3FA09F-3AA8-B706-86A7-3E39103BD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6523" y="3869451"/>
              <a:ext cx="3419952" cy="946542"/>
            </a:xfrm>
            <a:prstGeom prst="rect">
              <a:avLst/>
            </a:prstGeom>
          </p:spPr>
        </p:pic>
      </p:grpSp>
      <p:sp>
        <p:nvSpPr>
          <p:cNvPr id="50" name="제목 49">
            <a:extLst>
              <a:ext uri="{FF2B5EF4-FFF2-40B4-BE49-F238E27FC236}">
                <a16:creationId xmlns:a16="http://schemas.microsoft.com/office/drawing/2014/main" id="{64897078-58A8-72C8-8191-F34A5754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+mj-ea"/>
                <a:ea typeface="+mj-ea"/>
              </a:rPr>
              <a:t>setAttribute( ) </a:t>
            </a:r>
            <a:r>
              <a:rPr lang="ko-KR" altLang="en-US" sz="3200" dirty="0">
                <a:latin typeface="+mj-ea"/>
                <a:ea typeface="+mj-ea"/>
              </a:rPr>
              <a:t>메서드 사용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57210" y="393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 board – our pages </a:t>
            </a:r>
            <a:endParaRPr dirty="0"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l="32864" t="21844" r="32864" b="21839"/>
          <a:stretch/>
        </p:blipFill>
        <p:spPr>
          <a:xfrm rot="-10378199" flipH="1">
            <a:off x="-920634" y="1196408"/>
            <a:ext cx="1536652" cy="146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C50F5E-6D91-6D30-9AA2-23A7BCF99D17}"/>
              </a:ext>
            </a:extLst>
          </p:cNvPr>
          <p:cNvGrpSpPr/>
          <p:nvPr/>
        </p:nvGrpSpPr>
        <p:grpSpPr>
          <a:xfrm>
            <a:off x="357210" y="731375"/>
            <a:ext cx="8221663" cy="4105900"/>
            <a:chOff x="842168" y="1499759"/>
            <a:chExt cx="8221663" cy="4105901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D0935BAD-F9EB-EDA3-B869-D19C16C6460E}"/>
                </a:ext>
              </a:extLst>
            </p:cNvPr>
            <p:cNvSpPr/>
            <p:nvPr/>
          </p:nvSpPr>
          <p:spPr>
            <a:xfrm>
              <a:off x="4267818" y="149975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bg1"/>
                    </a:solidFill>
                  </a:ln>
                </a:rPr>
                <a:t>HOME</a:t>
              </a:r>
              <a:endParaRPr kumimoji="1" lang="ko-Kore-KR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FCF8C65F-ED89-DFBF-3A48-D9D805AEF2EF}"/>
                </a:ext>
              </a:extLst>
            </p:cNvPr>
            <p:cNvSpPr/>
            <p:nvPr/>
          </p:nvSpPr>
          <p:spPr>
            <a:xfrm>
              <a:off x="6819526" y="2083361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dirty="0">
                  <a:ln>
                    <a:solidFill>
                      <a:schemeClr val="bg1"/>
                    </a:solidFill>
                  </a:ln>
                </a:rPr>
                <a:t>로그인</a:t>
              </a:r>
              <a:endParaRPr kumimoji="1" lang="ko-Kore-KR" altLang="en-US" sz="1600" dirty="0">
                <a:ln>
                  <a:solidFill>
                    <a:schemeClr val="bg1"/>
                  </a:solidFill>
                </a:ln>
              </a:endParaRPr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FEA24F4-FDB4-8146-8403-CE00389B82C6}"/>
                </a:ext>
              </a:extLst>
            </p:cNvPr>
            <p:cNvCxnSpPr>
              <a:stCxn id="19" idx="2"/>
              <a:endCxn id="25" idx="0"/>
            </p:cNvCxnSpPr>
            <p:nvPr/>
          </p:nvCxnSpPr>
          <p:spPr>
            <a:xfrm>
              <a:off x="4942662" y="2021944"/>
              <a:ext cx="10338" cy="1963395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D86D9E59-E0C4-FB78-F36D-3F19A5C23AAD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4939300" y="2344453"/>
              <a:ext cx="1880225" cy="1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B5F3C5F9-CC51-68B4-2A5C-E18E84E399AC}"/>
                </a:ext>
              </a:extLst>
            </p:cNvPr>
            <p:cNvSpPr/>
            <p:nvPr/>
          </p:nvSpPr>
          <p:spPr>
            <a:xfrm>
              <a:off x="842168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bg1"/>
                    </a:solidFill>
                  </a:ln>
                </a:rPr>
                <a:t>Our brand</a:t>
              </a:r>
            </a:p>
            <a:p>
              <a:pPr algn="ctr"/>
              <a:r>
                <a:rPr kumimoji="1" lang="en-US" altLang="ko-Kore-KR" sz="110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100" dirty="0">
                  <a:ln>
                    <a:solidFill>
                      <a:schemeClr val="bg1"/>
                    </a:solidFill>
                  </a:ln>
                </a:rPr>
                <a:t>회사 소개</a:t>
              </a:r>
              <a:r>
                <a:rPr kumimoji="1" lang="en-US" altLang="ko-KR" sz="110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sz="110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8839B35-7C7A-0168-CA23-F5FB7D4B2247}"/>
                </a:ext>
              </a:extLst>
            </p:cNvPr>
            <p:cNvSpPr/>
            <p:nvPr/>
          </p:nvSpPr>
          <p:spPr>
            <a:xfrm>
              <a:off x="2560162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bg1"/>
                    </a:solidFill>
                  </a:ln>
                </a:rPr>
                <a:t>Masterpiece</a:t>
              </a:r>
            </a:p>
            <a:p>
              <a:pPr algn="ctr"/>
              <a:r>
                <a:rPr kumimoji="1" lang="en-US" altLang="ko-Kore-KR" sz="110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100" dirty="0">
                  <a:ln>
                    <a:solidFill>
                      <a:schemeClr val="bg1"/>
                    </a:solidFill>
                  </a:ln>
                </a:rPr>
                <a:t>제품</a:t>
              </a:r>
              <a:r>
                <a:rPr kumimoji="1" lang="en-US" altLang="ko-KR" sz="110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DDA42FCD-E262-E6DE-C440-8C1826B21866}"/>
                </a:ext>
              </a:extLst>
            </p:cNvPr>
            <p:cNvSpPr/>
            <p:nvPr/>
          </p:nvSpPr>
          <p:spPr>
            <a:xfrm>
              <a:off x="4278156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bg1"/>
                    </a:solidFill>
                  </a:ln>
                </a:rPr>
                <a:t>Brand new</a:t>
              </a:r>
            </a:p>
            <a:p>
              <a:pPr algn="ctr"/>
              <a:r>
                <a:rPr kumimoji="1" lang="en-US" altLang="ko-Kore-KR" sz="110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100" dirty="0">
                  <a:ln>
                    <a:solidFill>
                      <a:schemeClr val="bg1"/>
                    </a:solidFill>
                  </a:ln>
                </a:rPr>
                <a:t>신상품</a:t>
              </a:r>
              <a:r>
                <a:rPr kumimoji="1" lang="en-US" altLang="ko-KR" sz="110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sz="110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D5D71A07-1C68-3E1D-9540-629DDBECC77D}"/>
                </a:ext>
              </a:extLst>
            </p:cNvPr>
            <p:cNvSpPr/>
            <p:nvPr/>
          </p:nvSpPr>
          <p:spPr>
            <a:xfrm>
              <a:off x="5996151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bg1"/>
                    </a:solidFill>
                  </a:ln>
                </a:rPr>
                <a:t>Notice</a:t>
              </a:r>
            </a:p>
            <a:p>
              <a:pPr algn="ctr"/>
              <a:r>
                <a:rPr kumimoji="1" lang="en-US" altLang="ko-Kore-KR" sz="110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100" dirty="0">
                  <a:ln>
                    <a:solidFill>
                      <a:schemeClr val="bg1"/>
                    </a:solidFill>
                  </a:ln>
                </a:rPr>
                <a:t>서비스 안내</a:t>
              </a:r>
              <a:r>
                <a:rPr kumimoji="1" lang="en-US" altLang="ko-KR" sz="110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sz="110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DCE8029E-0CA6-911B-68F0-7C3C70077B74}"/>
                </a:ext>
              </a:extLst>
            </p:cNvPr>
            <p:cNvSpPr/>
            <p:nvPr/>
          </p:nvSpPr>
          <p:spPr>
            <a:xfrm>
              <a:off x="7714144" y="3985339"/>
              <a:ext cx="1349687" cy="52218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bg1"/>
                    </a:solidFill>
                  </a:ln>
                </a:rPr>
                <a:t>My list</a:t>
              </a:r>
            </a:p>
            <a:p>
              <a:pPr algn="ctr"/>
              <a:r>
                <a:rPr kumimoji="1" lang="en-US" altLang="ko-Kore-KR" sz="1100" dirty="0">
                  <a:ln>
                    <a:solidFill>
                      <a:schemeClr val="bg1"/>
                    </a:solidFill>
                  </a:ln>
                </a:rPr>
                <a:t>(</a:t>
              </a:r>
              <a:r>
                <a:rPr kumimoji="1" lang="ko-KR" altLang="en-US" sz="1100" dirty="0">
                  <a:ln>
                    <a:solidFill>
                      <a:schemeClr val="bg1"/>
                    </a:solidFill>
                  </a:ln>
                </a:rPr>
                <a:t>장바구니</a:t>
              </a:r>
              <a:r>
                <a:rPr kumimoji="1" lang="en-US" altLang="ko-KR" sz="1100" dirty="0">
                  <a:ln>
                    <a:solidFill>
                      <a:schemeClr val="bg1"/>
                    </a:solidFill>
                  </a:ln>
                </a:rPr>
                <a:t>)</a:t>
              </a:r>
              <a:endParaRPr kumimoji="1" lang="ko-Kore-KR" altLang="en-US" sz="1100" dirty="0">
                <a:ln>
                  <a:solidFill>
                    <a:schemeClr val="bg1"/>
                  </a:solidFill>
                </a:ln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CF1624-847F-AE9C-9A53-9E1913B854F4}"/>
                </a:ext>
              </a:extLst>
            </p:cNvPr>
            <p:cNvGrpSpPr/>
            <p:nvPr/>
          </p:nvGrpSpPr>
          <p:grpSpPr>
            <a:xfrm>
              <a:off x="846675" y="4689144"/>
              <a:ext cx="1349687" cy="916516"/>
              <a:chOff x="995437" y="4174179"/>
              <a:chExt cx="1304610" cy="85258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10148A-561F-EA02-F41E-5DA8E56C43B5}"/>
                  </a:ext>
                </a:extLst>
              </p:cNvPr>
              <p:cNvSpPr txBox="1"/>
              <p:nvPr/>
            </p:nvSpPr>
            <p:spPr>
              <a:xfrm>
                <a:off x="995437" y="4174179"/>
                <a:ext cx="1304610" cy="5691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200" dirty="0">
                    <a:solidFill>
                      <a:schemeClr val="bg1"/>
                    </a:solidFill>
                  </a:rPr>
                  <a:t>브랜드</a:t>
                </a:r>
                <a:r>
                  <a:rPr kumimoji="1" lang="ko-KR" altLang="en-US" sz="1200" dirty="0">
                    <a:solidFill>
                      <a:schemeClr val="bg1"/>
                    </a:solidFill>
                  </a:rPr>
                  <a:t> 이미지</a:t>
                </a:r>
                <a:endParaRPr kumimoji="1" lang="en-US" altLang="ko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bg1"/>
                    </a:solidFill>
                  </a:rPr>
                  <a:t>브랜드 속성 </a:t>
                </a:r>
                <a:endParaRPr kumimoji="1" lang="en-US" altLang="ko-Kore-KR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1E310B6D-258E-8B61-0DF4-0A7150F09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4921" y="502676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F0AD7DB-38C0-ECE8-8CE3-62C421C2768D}"/>
                </a:ext>
              </a:extLst>
            </p:cNvPr>
            <p:cNvGrpSpPr/>
            <p:nvPr/>
          </p:nvGrpSpPr>
          <p:grpSpPr>
            <a:xfrm>
              <a:off x="2542775" y="4689144"/>
              <a:ext cx="1349687" cy="916516"/>
              <a:chOff x="995437" y="4174179"/>
              <a:chExt cx="1304610" cy="85258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4AA87F-5E09-4873-1291-07952D0BF8BF}"/>
                  </a:ext>
                </a:extLst>
              </p:cNvPr>
              <p:cNvSpPr txBox="1"/>
              <p:nvPr/>
            </p:nvSpPr>
            <p:spPr>
              <a:xfrm>
                <a:off x="995437" y="4174179"/>
                <a:ext cx="1304610" cy="826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200" dirty="0">
                    <a:solidFill>
                      <a:schemeClr val="bg1"/>
                    </a:solidFill>
                  </a:rPr>
                  <a:t>전체</a:t>
                </a:r>
                <a:r>
                  <a:rPr kumimoji="1" lang="ko-KR" altLang="en-US" sz="1200" dirty="0">
                    <a:solidFill>
                      <a:schemeClr val="bg1"/>
                    </a:solidFill>
                  </a:rPr>
                  <a:t> </a:t>
                </a:r>
                <a:r>
                  <a:rPr kumimoji="1" lang="ko-Kore-KR" altLang="en-US" sz="1200" dirty="0">
                    <a:solidFill>
                      <a:schemeClr val="bg1"/>
                    </a:solidFill>
                  </a:rPr>
                  <a:t>리스트</a:t>
                </a:r>
                <a:endParaRPr kumimoji="1" lang="en-US" altLang="ko-Kore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bg1"/>
                    </a:solidFill>
                  </a:rPr>
                  <a:t>카테고리</a:t>
                </a:r>
                <a:endParaRPr kumimoji="1" lang="en-US" altLang="ko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bg1"/>
                    </a:solidFill>
                  </a:rPr>
                  <a:t>상세페이지</a:t>
                </a:r>
                <a:endParaRPr kumimoji="1" lang="en-US" altLang="ko-Kore-KR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3" name="직선 연결선[R] 52">
                <a:extLst>
                  <a:ext uri="{FF2B5EF4-FFF2-40B4-BE49-F238E27FC236}">
                    <a16:creationId xmlns:a16="http://schemas.microsoft.com/office/drawing/2014/main" id="{AAE73A7D-6A62-9CAC-D90D-930B8FFB26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6083" y="502676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7576494-A0A5-8DD8-499C-F7335CBDC5B5}"/>
                </a:ext>
              </a:extLst>
            </p:cNvPr>
            <p:cNvGrpSpPr/>
            <p:nvPr/>
          </p:nvGrpSpPr>
          <p:grpSpPr>
            <a:xfrm>
              <a:off x="4282304" y="4704495"/>
              <a:ext cx="1349687" cy="901165"/>
              <a:chOff x="943680" y="4174179"/>
              <a:chExt cx="1304610" cy="838303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103375-DBE1-247A-185B-EFDC82EE51B7}"/>
                  </a:ext>
                </a:extLst>
              </p:cNvPr>
              <p:cNvSpPr txBox="1"/>
              <p:nvPr/>
            </p:nvSpPr>
            <p:spPr>
              <a:xfrm>
                <a:off x="943680" y="4174179"/>
                <a:ext cx="1304610" cy="827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bg1"/>
                    </a:solidFill>
                  </a:rPr>
                  <a:t>홍보 배너 </a:t>
                </a:r>
                <a:endParaRPr kumimoji="1" lang="en-US" altLang="ko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bg1"/>
                    </a:solidFill>
                  </a:rPr>
                  <a:t>제품리스트</a:t>
                </a:r>
                <a:endParaRPr kumimoji="1" lang="en-US" altLang="ko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kumimoji="1" lang="en-US" altLang="ko-KR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1" name="직선 연결선[R] 50">
                <a:extLst>
                  <a:ext uri="{FF2B5EF4-FFF2-40B4-BE49-F238E27FC236}">
                    <a16:creationId xmlns:a16="http://schemas.microsoft.com/office/drawing/2014/main" id="{37AC9291-54A6-2C5E-7278-7178B8B00F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3511" y="501248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D5FD5D4-9824-CDF2-4659-7F8039C73EED}"/>
                </a:ext>
              </a:extLst>
            </p:cNvPr>
            <p:cNvGrpSpPr/>
            <p:nvPr/>
          </p:nvGrpSpPr>
          <p:grpSpPr>
            <a:xfrm>
              <a:off x="6026179" y="4689144"/>
              <a:ext cx="1349687" cy="916516"/>
              <a:chOff x="995437" y="4174179"/>
              <a:chExt cx="1304610" cy="85258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F1539E-BBD4-9544-14F5-76B6E9BFB308}"/>
                  </a:ext>
                </a:extLst>
              </p:cNvPr>
              <p:cNvSpPr txBox="1"/>
              <p:nvPr/>
            </p:nvSpPr>
            <p:spPr>
              <a:xfrm>
                <a:off x="995437" y="4174179"/>
                <a:ext cx="1304610" cy="5691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200" dirty="0">
                    <a:solidFill>
                      <a:schemeClr val="bg1"/>
                    </a:solidFill>
                  </a:rPr>
                  <a:t>서비스</a:t>
                </a:r>
                <a:r>
                  <a:rPr kumimoji="1" lang="ko-KR" altLang="en-US" sz="1200" dirty="0">
                    <a:solidFill>
                      <a:schemeClr val="bg1"/>
                    </a:solidFill>
                  </a:rPr>
                  <a:t> 구분</a:t>
                </a:r>
                <a:endParaRPr kumimoji="1" lang="en-US" altLang="ko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bg1"/>
                    </a:solidFill>
                  </a:rPr>
                  <a:t>문의사항</a:t>
                </a:r>
                <a:endParaRPr kumimoji="1" lang="en-US" altLang="ko-Kore-KR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9" name="직선 연결선[R] 48">
                <a:extLst>
                  <a:ext uri="{FF2B5EF4-FFF2-40B4-BE49-F238E27FC236}">
                    <a16:creationId xmlns:a16="http://schemas.microsoft.com/office/drawing/2014/main" id="{27EFA888-59BE-94DE-D430-78A5838052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0250" y="502676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F6ADE68-0D4F-7AEB-245D-B3DBC14D8144}"/>
                </a:ext>
              </a:extLst>
            </p:cNvPr>
            <p:cNvGrpSpPr/>
            <p:nvPr/>
          </p:nvGrpSpPr>
          <p:grpSpPr>
            <a:xfrm>
              <a:off x="7713775" y="4689144"/>
              <a:ext cx="1349687" cy="916516"/>
              <a:chOff x="995437" y="4174179"/>
              <a:chExt cx="1304610" cy="85258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CEC0A5-C110-C5D1-9979-169041EFAD90}"/>
                  </a:ext>
                </a:extLst>
              </p:cNvPr>
              <p:cNvSpPr txBox="1"/>
              <p:nvPr/>
            </p:nvSpPr>
            <p:spPr>
              <a:xfrm>
                <a:off x="995437" y="4174179"/>
                <a:ext cx="1304610" cy="827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200" dirty="0">
                    <a:solidFill>
                      <a:schemeClr val="bg1"/>
                    </a:solidFill>
                  </a:rPr>
                  <a:t>아이템</a:t>
                </a:r>
                <a:r>
                  <a:rPr kumimoji="1" lang="ko-KR" altLang="en-US" sz="1200" dirty="0">
                    <a:solidFill>
                      <a:schemeClr val="bg1"/>
                    </a:solidFill>
                  </a:rPr>
                  <a:t> 리스트</a:t>
                </a:r>
                <a:endParaRPr kumimoji="1" lang="en-US" altLang="ko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bg1"/>
                    </a:solidFill>
                  </a:rPr>
                  <a:t>결제페이지</a:t>
                </a:r>
                <a:endParaRPr kumimoji="1" lang="en-US" altLang="ko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kumimoji="1" lang="en-US" altLang="ko-KR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342FA060-B70F-14F2-A399-3AADB3273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633" y="5026762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6941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FB424FA-D421-C79D-A810-2FA4B33D15C1}"/>
                </a:ext>
              </a:extLst>
            </p:cNvPr>
            <p:cNvGrpSpPr/>
            <p:nvPr/>
          </p:nvGrpSpPr>
          <p:grpSpPr>
            <a:xfrm>
              <a:off x="6819526" y="2767004"/>
              <a:ext cx="1349687" cy="950990"/>
              <a:chOff x="926429" y="4016016"/>
              <a:chExt cx="1304610" cy="118817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01B1AB-03C4-8639-34BC-2E6BAC6EFDF3}"/>
                  </a:ext>
                </a:extLst>
              </p:cNvPr>
              <p:cNvSpPr txBox="1"/>
              <p:nvPr/>
            </p:nvSpPr>
            <p:spPr>
              <a:xfrm>
                <a:off x="926429" y="4016016"/>
                <a:ext cx="1304610" cy="1110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bg1"/>
                    </a:solidFill>
                  </a:rPr>
                  <a:t>로그인</a:t>
                </a:r>
                <a:endParaRPr kumimoji="1" lang="en-US" altLang="ko-Kore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ore-KR" altLang="en-US" sz="1200" dirty="0">
                    <a:solidFill>
                      <a:schemeClr val="bg1"/>
                    </a:solidFill>
                  </a:rPr>
                  <a:t>회원가입</a:t>
                </a:r>
                <a:endParaRPr kumimoji="1" lang="en-US" altLang="ko-Kore-KR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bg1"/>
                    </a:solidFill>
                  </a:rPr>
                  <a:t>아이디 </a:t>
                </a:r>
                <a:r>
                  <a:rPr kumimoji="1" lang="ko-KR" altLang="en-US" sz="1200" dirty="0" err="1">
                    <a:solidFill>
                      <a:schemeClr val="bg1"/>
                    </a:solidFill>
                  </a:rPr>
                  <a:t>정보찾기</a:t>
                </a:r>
                <a:endParaRPr kumimoji="1" lang="en-US" altLang="ko-Kore-KR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직선 연결선[R] 44">
                <a:extLst>
                  <a:ext uri="{FF2B5EF4-FFF2-40B4-BE49-F238E27FC236}">
                    <a16:creationId xmlns:a16="http://schemas.microsoft.com/office/drawing/2014/main" id="{B8B6D05A-6710-69B7-7E94-7EDB04BD05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033" y="5204187"/>
                <a:ext cx="1059519" cy="0"/>
              </a:xfrm>
              <a:prstGeom prst="line">
                <a:avLst/>
              </a:prstGeom>
              <a:ln w="28575">
                <a:solidFill>
                  <a:srgbClr val="3B3838">
                    <a:alpha val="7607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14954887-EDDA-90C9-0795-9862A5C98E87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2191855" y="4246432"/>
              <a:ext cx="368307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5AA82309-7EB0-434D-98A2-0B798E413FE3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3909850" y="4246432"/>
              <a:ext cx="354607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1D308A29-DA83-F4A2-2EC0-E4C6264D8893}"/>
                </a:ext>
              </a:extLst>
            </p:cNvPr>
            <p:cNvCxnSpPr>
              <a:cxnSpLocks/>
              <a:stCxn id="26" idx="1"/>
              <a:endCxn id="25" idx="3"/>
            </p:cNvCxnSpPr>
            <p:nvPr/>
          </p:nvCxnSpPr>
          <p:spPr>
            <a:xfrm flipH="1">
              <a:off x="5627844" y="4246432"/>
              <a:ext cx="368307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A7B6DD68-AF26-CDFC-9BA7-FF998632F752}"/>
                </a:ext>
              </a:extLst>
            </p:cNvPr>
            <p:cNvCxnSpPr>
              <a:cxnSpLocks/>
              <a:stCxn id="27" idx="1"/>
              <a:endCxn id="26" idx="3"/>
            </p:cNvCxnSpPr>
            <p:nvPr/>
          </p:nvCxnSpPr>
          <p:spPr>
            <a:xfrm flipH="1">
              <a:off x="7345838" y="4246432"/>
              <a:ext cx="368306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C274CCC5-7740-E9F5-D7FF-A4361847BD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633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DBDC0434-061C-7AAE-AA00-FA7A7B3D7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8626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DA5C6E8E-E603-6FFF-004B-50C6F16E23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6621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8A6C9724-9454-88AB-00F4-E8D0851FC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4614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D6C50560-9E67-0B2F-2776-404A8AFCE5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2608" y="4652200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F0B11E5-D2E9-DF03-8822-0953CF403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943" y="2735657"/>
              <a:ext cx="1096128" cy="0"/>
            </a:xfrm>
            <a:prstGeom prst="line">
              <a:avLst/>
            </a:prstGeom>
            <a:ln w="28575">
              <a:solidFill>
                <a:srgbClr val="3B3838">
                  <a:alpha val="6941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SIGNUP PAGE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1806081" y="-742661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FEA2F2A-105D-133B-A15C-1DA6136D6509}"/>
              </a:ext>
            </a:extLst>
          </p:cNvPr>
          <p:cNvGrpSpPr/>
          <p:nvPr/>
        </p:nvGrpSpPr>
        <p:grpSpPr>
          <a:xfrm>
            <a:off x="3347330" y="2426212"/>
            <a:ext cx="4360200" cy="1403800"/>
            <a:chOff x="3347330" y="2426212"/>
            <a:chExt cx="4360200" cy="1403800"/>
          </a:xfrm>
        </p:grpSpPr>
        <p:sp>
          <p:nvSpPr>
            <p:cNvPr id="3" name="Google Shape;164;p30">
              <a:extLst>
                <a:ext uri="{FF2B5EF4-FFF2-40B4-BE49-F238E27FC236}">
                  <a16:creationId xmlns:a16="http://schemas.microsoft.com/office/drawing/2014/main" id="{CF7BD0E8-9F44-9521-2851-1F563C84D1EA}"/>
                </a:ext>
              </a:extLst>
            </p:cNvPr>
            <p:cNvSpPr txBox="1">
              <a:spLocks/>
            </p:cNvSpPr>
            <p:nvPr/>
          </p:nvSpPr>
          <p:spPr>
            <a:xfrm>
              <a:off x="3347330" y="2426212"/>
              <a:ext cx="43602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22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r>
                <a:rPr lang="en-US" altLang="ko-KR" sz="2000" dirty="0"/>
                <a:t>-</a:t>
              </a:r>
              <a:r>
                <a:rPr lang="ko-KR" altLang="en-US" sz="2000" dirty="0"/>
                <a:t> </a:t>
              </a:r>
              <a:r>
                <a:rPr lang="ko-KR" altLang="en-US" sz="2000" dirty="0">
                  <a:latin typeface="+mj-ea"/>
                  <a:ea typeface="+mj-ea"/>
                </a:rPr>
                <a:t>정규 표현식</a:t>
              </a:r>
              <a:r>
                <a:rPr lang="en-US" altLang="ko-KR" sz="2000" dirty="0"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latin typeface="+mj-ea"/>
                  <a:ea typeface="+mj-ea"/>
                </a:rPr>
                <a:t>배열</a:t>
              </a:r>
              <a:r>
                <a:rPr lang="en-US" altLang="ko-KR" sz="2000" dirty="0"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latin typeface="+mj-ea"/>
                  <a:ea typeface="+mj-ea"/>
                </a:rPr>
                <a:t>플래그 </a:t>
              </a:r>
            </a:p>
          </p:txBody>
        </p:sp>
        <p:sp>
          <p:nvSpPr>
            <p:cNvPr id="7" name="Google Shape;164;p30">
              <a:extLst>
                <a:ext uri="{FF2B5EF4-FFF2-40B4-BE49-F238E27FC236}">
                  <a16:creationId xmlns:a16="http://schemas.microsoft.com/office/drawing/2014/main" id="{834865E5-192F-965F-248A-3057A6FFA78F}"/>
                </a:ext>
              </a:extLst>
            </p:cNvPr>
            <p:cNvSpPr txBox="1">
              <a:spLocks/>
            </p:cNvSpPr>
            <p:nvPr/>
          </p:nvSpPr>
          <p:spPr>
            <a:xfrm>
              <a:off x="3347330" y="3298112"/>
              <a:ext cx="43602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22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r>
                <a:rPr lang="en-US" altLang="ko-KR" sz="2000" dirty="0">
                  <a:latin typeface="+mj-ea"/>
                  <a:ea typeface="+mj-ea"/>
                </a:rPr>
                <a:t>-</a:t>
              </a:r>
              <a:r>
                <a:rPr lang="ko-KR" altLang="en-US" sz="2000" dirty="0">
                  <a:latin typeface="+mj-ea"/>
                  <a:ea typeface="+mj-ea"/>
                </a:rPr>
                <a:t> </a:t>
              </a:r>
              <a:r>
                <a:rPr lang="en-US" altLang="ko-KR" sz="2000" dirty="0">
                  <a:latin typeface="+mj-ea"/>
                  <a:ea typeface="+mj-ea"/>
                </a:rPr>
                <a:t>test() </a:t>
              </a:r>
              <a:r>
                <a:rPr lang="ko-KR" altLang="en-US" sz="2000" dirty="0">
                  <a:latin typeface="+mj-ea"/>
                  <a:ea typeface="+mj-ea"/>
                </a:rPr>
                <a:t>메서드 사용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3808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8099991" flipH="1">
            <a:off x="-1262920" y="3069373"/>
            <a:ext cx="1287586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113369EC-AB5A-F1EC-4509-89B516EB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26" y="123911"/>
            <a:ext cx="7710900" cy="5727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유효성 검사 사용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883D0EE-60D5-353D-A896-B018A1F991B8}"/>
              </a:ext>
            </a:extLst>
          </p:cNvPr>
          <p:cNvSpPr/>
          <p:nvPr/>
        </p:nvSpPr>
        <p:spPr>
          <a:xfrm>
            <a:off x="1475874" y="4442025"/>
            <a:ext cx="6474399" cy="600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 값에 대한 유효성 검사의 결과 및 정상 여부를 가시적 표현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702F99-3776-3F7E-DBDC-BAA71707B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96" t="13416" r="7832" b="29163"/>
          <a:stretch/>
        </p:blipFill>
        <p:spPr>
          <a:xfrm>
            <a:off x="1651562" y="797781"/>
            <a:ext cx="2770268" cy="3495651"/>
          </a:xfrm>
          <a:prstGeom prst="roundRect">
            <a:avLst>
              <a:gd name="adj" fmla="val 10587"/>
            </a:avLst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4F9578-D66C-FECD-923D-BA717F83CC19}"/>
              </a:ext>
            </a:extLst>
          </p:cNvPr>
          <p:cNvSpPr/>
          <p:nvPr/>
        </p:nvSpPr>
        <p:spPr>
          <a:xfrm>
            <a:off x="2155533" y="1676453"/>
            <a:ext cx="1782804" cy="22779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2B31DD3-05CD-4296-4921-2C0F1E0DF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797781"/>
            <a:ext cx="3286460" cy="3495651"/>
          </a:xfrm>
          <a:prstGeom prst="roundRect">
            <a:avLst>
              <a:gd name="adj" fmla="val 11786"/>
            </a:avLst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A2F2F2-7937-AD8B-23D3-2A3D6A6CA8A7}"/>
              </a:ext>
            </a:extLst>
          </p:cNvPr>
          <p:cNvSpPr/>
          <p:nvPr/>
        </p:nvSpPr>
        <p:spPr>
          <a:xfrm>
            <a:off x="1475874" y="665747"/>
            <a:ext cx="6474399" cy="3725559"/>
          </a:xfrm>
          <a:prstGeom prst="roundRect">
            <a:avLst>
              <a:gd name="adj" fmla="val 108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60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텍스트, 화면, 스크린샷, 은색이(가) 표시된 사진&#10;&#10;자동 생성된 설명">
            <a:extLst>
              <a:ext uri="{FF2B5EF4-FFF2-40B4-BE49-F238E27FC236}">
                <a16:creationId xmlns:a16="http://schemas.microsoft.com/office/drawing/2014/main" id="{A39B2A88-0136-387D-FB52-B8CCAC23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9" y="778003"/>
            <a:ext cx="5654245" cy="2397686"/>
          </a:xfrm>
          <a:prstGeom prst="rect">
            <a:avLst/>
          </a:prstGeom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8099991" flipH="1">
            <a:off x="-1262920" y="3069373"/>
            <a:ext cx="1287586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113369EC-AB5A-F1EC-4509-89B516EB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147579"/>
            <a:ext cx="7710900" cy="5727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이벤트 공통함수 처리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D702F8A-55B6-897A-B3C0-4C0F2B282A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61" t="13520" r="10108" b="47103"/>
          <a:stretch/>
        </p:blipFill>
        <p:spPr>
          <a:xfrm>
            <a:off x="5839775" y="781807"/>
            <a:ext cx="2886700" cy="2634643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74D4F64-8D3F-B3EC-AF2A-B7055D400AB0}"/>
              </a:ext>
            </a:extLst>
          </p:cNvPr>
          <p:cNvGrpSpPr/>
          <p:nvPr/>
        </p:nvGrpSpPr>
        <p:grpSpPr>
          <a:xfrm>
            <a:off x="444862" y="1876926"/>
            <a:ext cx="7664236" cy="3032518"/>
            <a:chOff x="444862" y="1876926"/>
            <a:chExt cx="7664236" cy="3032518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BC4FB0C-1B86-B238-5D6E-662D41BA72D4}"/>
                </a:ext>
              </a:extLst>
            </p:cNvPr>
            <p:cNvCxnSpPr>
              <a:cxnSpLocks/>
              <a:stCxn id="5" idx="1"/>
              <a:endCxn id="8" idx="3"/>
            </p:cNvCxnSpPr>
            <p:nvPr/>
          </p:nvCxnSpPr>
          <p:spPr>
            <a:xfrm flipH="1" flipV="1">
              <a:off x="1168287" y="2407879"/>
              <a:ext cx="791127" cy="151625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 descr="텍스트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70EFB049-0E8C-3565-3E71-419E17CBF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9414" y="2938832"/>
              <a:ext cx="3650260" cy="197061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0E8F3E-145B-F9A9-3CB4-12352B5559E9}"/>
                </a:ext>
              </a:extLst>
            </p:cNvPr>
            <p:cNvSpPr/>
            <p:nvPr/>
          </p:nvSpPr>
          <p:spPr>
            <a:xfrm>
              <a:off x="444862" y="1876926"/>
              <a:ext cx="723425" cy="10619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F4617C4-2740-CC2A-91A0-4A0A7B85C22B}"/>
                </a:ext>
              </a:extLst>
            </p:cNvPr>
            <p:cNvSpPr/>
            <p:nvPr/>
          </p:nvSpPr>
          <p:spPr>
            <a:xfrm>
              <a:off x="6400800" y="3480391"/>
              <a:ext cx="1708298" cy="333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Google Shape;164;p30">
            <a:extLst>
              <a:ext uri="{FF2B5EF4-FFF2-40B4-BE49-F238E27FC236}">
                <a16:creationId xmlns:a16="http://schemas.microsoft.com/office/drawing/2014/main" id="{41E90E15-63C4-9854-2BF0-1583682FD8D0}"/>
              </a:ext>
            </a:extLst>
          </p:cNvPr>
          <p:cNvSpPr txBox="1">
            <a:spLocks/>
          </p:cNvSpPr>
          <p:nvPr/>
        </p:nvSpPr>
        <p:spPr>
          <a:xfrm>
            <a:off x="5839775" y="3611534"/>
            <a:ext cx="2886700" cy="100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ko-KR" altLang="en-US" sz="2000" dirty="0">
                <a:latin typeface="+mj-ea"/>
                <a:ea typeface="+mj-ea"/>
              </a:rPr>
              <a:t>공통 함수 사용으로 중복 최소화  </a:t>
            </a:r>
          </a:p>
        </p:txBody>
      </p:sp>
    </p:spTree>
    <p:extLst>
      <p:ext uri="{BB962C8B-B14F-4D97-AF65-F5344CB8AC3E}">
        <p14:creationId xmlns:p14="http://schemas.microsoft.com/office/powerpoint/2010/main" val="3961143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09183" y="24339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공통 함수 매개변수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8099991" flipH="1">
            <a:off x="-872394" y="2933297"/>
            <a:ext cx="1287586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391C00A7-56D3-7010-4C07-386A5FA39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83" y="1143004"/>
            <a:ext cx="4991467" cy="269466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21B95D5-D625-A1E0-21B2-4CB57C7C5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65" y="3962953"/>
            <a:ext cx="6820852" cy="1124107"/>
          </a:xfrm>
          <a:prstGeom prst="rect">
            <a:avLst/>
          </a:prstGeom>
        </p:spPr>
      </p:pic>
      <p:pic>
        <p:nvPicPr>
          <p:cNvPr id="12" name="그림 11" descr="텍스트, 벽, 실내, 검은색이(가) 표시된 사진&#10;&#10;자동 생성된 설명">
            <a:extLst>
              <a:ext uri="{FF2B5EF4-FFF2-40B4-BE49-F238E27FC236}">
                <a16:creationId xmlns:a16="http://schemas.microsoft.com/office/drawing/2014/main" id="{C653CDED-D19C-4C89-18F5-01C1B8C4F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573" y="2532861"/>
            <a:ext cx="1717692" cy="95426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345C70D-017F-AF36-0DB8-508F215D523D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1628775"/>
            <a:ext cx="2514682" cy="9531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7DCAF07-5351-FEA8-9B9C-64A896064AD9}"/>
              </a:ext>
            </a:extLst>
          </p:cNvPr>
          <p:cNvGrpSpPr/>
          <p:nvPr/>
        </p:nvGrpSpPr>
        <p:grpSpPr>
          <a:xfrm>
            <a:off x="190324" y="1128828"/>
            <a:ext cx="8687534" cy="3944056"/>
            <a:chOff x="190324" y="1143004"/>
            <a:chExt cx="8687534" cy="3944056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999B6386-DCF3-4A05-31D7-92224FD58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7432" y="1143004"/>
              <a:ext cx="3314333" cy="1162168"/>
            </a:xfrm>
            <a:prstGeom prst="rect">
              <a:avLst/>
            </a:prstGeom>
          </p:spPr>
        </p:pic>
        <p:pic>
          <p:nvPicPr>
            <p:cNvPr id="25" name="그림 24" descr="텍스트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4693A67D-4A99-C7F4-0AE1-69F5C6D0B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24" y="1143004"/>
              <a:ext cx="4991467" cy="2694669"/>
            </a:xfrm>
            <a:prstGeom prst="rect">
              <a:avLst/>
            </a:prstGeom>
          </p:spPr>
        </p:pic>
        <p:pic>
          <p:nvPicPr>
            <p:cNvPr id="26" name="그림 2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B722F9B-B102-CFE4-D240-4ED59060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7006" y="3962953"/>
              <a:ext cx="6820852" cy="1124107"/>
            </a:xfrm>
            <a:prstGeom prst="rect">
              <a:avLst/>
            </a:prstGeom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AF34266-0DD8-BF67-D71B-103C09B8F0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9347" y="1642951"/>
              <a:ext cx="2649226" cy="8113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474E778-D23F-FCE1-0AAF-F0F68D9D9AB9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2933891" y="2209859"/>
              <a:ext cx="2514682" cy="80013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8691C4B-277C-D894-2D7B-620D4D339F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8950" y="1371600"/>
              <a:ext cx="1977616" cy="268382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그림 35" descr="텍스트, 탑재이(가) 표시된 사진&#10;&#10;자동 생성된 설명">
            <a:extLst>
              <a:ext uri="{FF2B5EF4-FFF2-40B4-BE49-F238E27FC236}">
                <a16:creationId xmlns:a16="http://schemas.microsoft.com/office/drawing/2014/main" id="{D8B9DD2E-EC4F-F1D3-2A4C-4D8AE0326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2644" y="2556907"/>
            <a:ext cx="1654073" cy="906167"/>
          </a:xfrm>
          <a:prstGeom prst="rect">
            <a:avLst/>
          </a:prstGeom>
        </p:spPr>
      </p:pic>
      <p:sp>
        <p:nvSpPr>
          <p:cNvPr id="11" name="Google Shape;164;p30">
            <a:extLst>
              <a:ext uri="{FF2B5EF4-FFF2-40B4-BE49-F238E27FC236}">
                <a16:creationId xmlns:a16="http://schemas.microsoft.com/office/drawing/2014/main" id="{2EB0DFCD-1CDB-BF1C-18DA-2B2B5C722155}"/>
              </a:ext>
            </a:extLst>
          </p:cNvPr>
          <p:cNvSpPr txBox="1">
            <a:spLocks/>
          </p:cNvSpPr>
          <p:nvPr/>
        </p:nvSpPr>
        <p:spPr>
          <a:xfrm>
            <a:off x="189039" y="728166"/>
            <a:ext cx="5489704" cy="42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altLang="ko-KR" sz="1050" dirty="0">
                <a:latin typeface="+mj-ea"/>
                <a:ea typeface="+mj-ea"/>
              </a:rPr>
              <a:t>-  p</a:t>
            </a:r>
            <a:r>
              <a:rPr lang="ko-KR" altLang="en-US" sz="1050" dirty="0">
                <a:latin typeface="+mj-ea"/>
                <a:ea typeface="+mj-ea"/>
              </a:rPr>
              <a:t>태그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텍스트배열 인덱스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정규표현식 변수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인풋태그 입력 값 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플래그 배열 인덱스  </a:t>
            </a:r>
          </a:p>
        </p:txBody>
      </p:sp>
    </p:spTree>
    <p:extLst>
      <p:ext uri="{BB962C8B-B14F-4D97-AF65-F5344CB8AC3E}">
        <p14:creationId xmlns:p14="http://schemas.microsoft.com/office/powerpoint/2010/main" val="4113181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3FB134-6B62-0E9F-AFB8-EF6D95F93FAC}"/>
              </a:ext>
            </a:extLst>
          </p:cNvPr>
          <p:cNvGrpSpPr/>
          <p:nvPr/>
        </p:nvGrpSpPr>
        <p:grpSpPr>
          <a:xfrm>
            <a:off x="756228" y="1312678"/>
            <a:ext cx="7631544" cy="3618133"/>
            <a:chOff x="184860" y="1207903"/>
            <a:chExt cx="7631544" cy="3618133"/>
          </a:xfrm>
        </p:grpSpPr>
        <p:pic>
          <p:nvPicPr>
            <p:cNvPr id="12" name="그림 11" descr="텍스트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8AC3C6EA-A8DB-487E-A3B8-7F1741E66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860" y="1207903"/>
              <a:ext cx="4991467" cy="2694669"/>
            </a:xfrm>
            <a:prstGeom prst="rect">
              <a:avLst/>
            </a:pr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8BE8A948-9DEB-65EB-FB7E-B259D8C4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3706" y="1207903"/>
              <a:ext cx="2262698" cy="1755250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BEE0D26-FAF1-2A2A-F37D-BDEE57446C4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277186" y="2546992"/>
              <a:ext cx="2276520" cy="144269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E09CD328-96F2-F537-CEBA-EBEF40D7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3706" y="3153331"/>
              <a:ext cx="2262698" cy="1672705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B5BDF2A-27DC-3164-E681-C4D1A044E133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3368011" y="2085528"/>
              <a:ext cx="2185695" cy="152345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제목 21">
            <a:extLst>
              <a:ext uri="{FF2B5EF4-FFF2-40B4-BE49-F238E27FC236}">
                <a16:creationId xmlns:a16="http://schemas.microsoft.com/office/drawing/2014/main" id="{94B69CDC-89FA-DC9A-AF75-49DC382B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Input </a:t>
            </a:r>
            <a:r>
              <a:rPr lang="ko-KR" altLang="en-US" dirty="0">
                <a:latin typeface="+mj-ea"/>
                <a:ea typeface="+mj-ea"/>
              </a:rPr>
              <a:t>태그 공통 함수</a:t>
            </a:r>
          </a:p>
        </p:txBody>
      </p:sp>
    </p:spTree>
    <p:extLst>
      <p:ext uri="{BB962C8B-B14F-4D97-AF65-F5344CB8AC3E}">
        <p14:creationId xmlns:p14="http://schemas.microsoft.com/office/powerpoint/2010/main" val="3307672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8099991" flipH="1">
            <a:off x="-1262920" y="3069373"/>
            <a:ext cx="1287586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D8C0D99-6836-B6D7-BC81-63F2A3127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482" y="1591260"/>
            <a:ext cx="4439218" cy="239589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474B99D-3603-9E95-3453-D866BA5C4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28" y="1639874"/>
            <a:ext cx="2743613" cy="112674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116C3E-D475-73CA-B2C4-01FC8D20A5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23441" y="2203245"/>
            <a:ext cx="882115" cy="7783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21">
            <a:extLst>
              <a:ext uri="{FF2B5EF4-FFF2-40B4-BE49-F238E27FC236}">
                <a16:creationId xmlns:a16="http://schemas.microsoft.com/office/drawing/2014/main" id="{113369EC-AB5A-F1EC-4509-89B516EB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51" y="288652"/>
            <a:ext cx="7710900" cy="5727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이벤트 모듈 함수 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ED10B7-BE31-E656-AFE9-22DF4C6BBB88}"/>
              </a:ext>
            </a:extLst>
          </p:cNvPr>
          <p:cNvSpPr/>
          <p:nvPr/>
        </p:nvSpPr>
        <p:spPr>
          <a:xfrm>
            <a:off x="4305556" y="2178298"/>
            <a:ext cx="776177" cy="2055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64;p30">
            <a:extLst>
              <a:ext uri="{FF2B5EF4-FFF2-40B4-BE49-F238E27FC236}">
                <a16:creationId xmlns:a16="http://schemas.microsoft.com/office/drawing/2014/main" id="{9E739323-8EC8-3A24-F9FB-0F33861EA908}"/>
              </a:ext>
            </a:extLst>
          </p:cNvPr>
          <p:cNvSpPr txBox="1">
            <a:spLocks/>
          </p:cNvSpPr>
          <p:nvPr/>
        </p:nvSpPr>
        <p:spPr>
          <a:xfrm>
            <a:off x="365251" y="884469"/>
            <a:ext cx="5489704" cy="42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altLang="ko-KR" sz="1050" dirty="0">
                <a:latin typeface="+mj-ea"/>
                <a:ea typeface="+mj-ea"/>
              </a:rPr>
              <a:t>-  p</a:t>
            </a:r>
            <a:r>
              <a:rPr lang="ko-KR" altLang="en-US" sz="1050" dirty="0">
                <a:latin typeface="+mj-ea"/>
                <a:ea typeface="+mj-ea"/>
              </a:rPr>
              <a:t>태그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텍스트배열 인덱스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정규표현식 변수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인풋태그 입력 값 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플래그 배열 인덱스  </a:t>
            </a:r>
          </a:p>
        </p:txBody>
      </p:sp>
    </p:spTree>
    <p:extLst>
      <p:ext uri="{BB962C8B-B14F-4D97-AF65-F5344CB8AC3E}">
        <p14:creationId xmlns:p14="http://schemas.microsoft.com/office/powerpoint/2010/main" val="4136252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86625" y="322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패스워드 유효성 검사 모듈함수</a:t>
            </a:r>
            <a:endParaRPr dirty="0">
              <a:solidFill>
                <a:schemeClr val="bg1"/>
              </a:solidFill>
              <a:highlight>
                <a:srgbClr val="000000"/>
              </a:highlight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CAD94A-1AF0-6549-9214-588BB13740CD}"/>
              </a:ext>
            </a:extLst>
          </p:cNvPr>
          <p:cNvGrpSpPr/>
          <p:nvPr/>
        </p:nvGrpSpPr>
        <p:grpSpPr>
          <a:xfrm>
            <a:off x="386625" y="1113564"/>
            <a:ext cx="7562564" cy="3600954"/>
            <a:chOff x="790717" y="1097521"/>
            <a:chExt cx="7562564" cy="360095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115E2E-4802-4DA9-8F97-4C5C92F28CF5}"/>
                </a:ext>
              </a:extLst>
            </p:cNvPr>
            <p:cNvGrpSpPr/>
            <p:nvPr/>
          </p:nvGrpSpPr>
          <p:grpSpPr>
            <a:xfrm>
              <a:off x="790717" y="1097521"/>
              <a:ext cx="7562564" cy="3600954"/>
              <a:chOff x="304514" y="1097521"/>
              <a:chExt cx="7562564" cy="3600954"/>
            </a:xfrm>
          </p:grpSpPr>
          <p:pic>
            <p:nvPicPr>
              <p:cNvPr id="9" name="그림 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4795448-2808-32EB-CAD5-8C49E7EBE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3164" y="3565990"/>
                <a:ext cx="3123914" cy="1114540"/>
              </a:xfrm>
              <a:prstGeom prst="rect">
                <a:avLst/>
              </a:prstGeom>
            </p:spPr>
          </p:pic>
          <p:pic>
            <p:nvPicPr>
              <p:cNvPr id="11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72EBE7E-D43F-1FA4-429F-5B544EDF7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3164" y="1097521"/>
                <a:ext cx="3123913" cy="1114539"/>
              </a:xfrm>
              <a:prstGeom prst="rect">
                <a:avLst/>
              </a:prstGeom>
            </p:spPr>
          </p:pic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87C502E-9834-2C51-5C35-EC702C15A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3164" y="2291856"/>
                <a:ext cx="3123913" cy="1114539"/>
              </a:xfrm>
              <a:prstGeom prst="rect">
                <a:avLst/>
              </a:prstGeom>
            </p:spPr>
          </p:pic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5B1707B-2735-4C23-EBD4-84DC2E98D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514" y="1097522"/>
                <a:ext cx="4096322" cy="3600953"/>
              </a:xfrm>
              <a:prstGeom prst="rect">
                <a:avLst/>
              </a:prstGeom>
            </p:spPr>
          </p:pic>
        </p:grp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8693D9C-A9DE-EBE1-BC41-505696EABF50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3819525" y="4123260"/>
              <a:ext cx="1409842" cy="12489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6C0BCC4-CF0F-375E-0629-B162884F164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3867079" y="2849126"/>
              <a:ext cx="1362288" cy="70558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31279D2-B574-98F4-42E2-AA7758AB4193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4238625" y="1654791"/>
              <a:ext cx="990742" cy="138368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805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239977" y="4189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버튼 이벤트 플래그 </a:t>
            </a:r>
            <a:endParaRPr dirty="0">
              <a:solidFill>
                <a:schemeClr val="bg1"/>
              </a:solidFill>
              <a:highlight>
                <a:srgbClr val="000000"/>
              </a:highlight>
              <a:latin typeface="+mj-ea"/>
              <a:ea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7294439-9BF5-5D56-3FCF-E8BD9C73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373" y="3900673"/>
            <a:ext cx="3430650" cy="90413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EC93578-4D5B-B971-FA79-7A69EBD1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77" y="1222909"/>
            <a:ext cx="5153744" cy="3581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386CFE-D09C-64C9-38ED-4611662A9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374" y="1222909"/>
            <a:ext cx="2307048" cy="2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92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latin typeface="+mj-ea"/>
                <a:ea typeface="+mj-ea"/>
              </a:rPr>
              <a:t>CodeCheck</a:t>
            </a:r>
            <a:r>
              <a:rPr lang="en-US" sz="4000" dirty="0">
                <a:latin typeface="+mj-ea"/>
                <a:ea typeface="+mj-ea"/>
              </a:rPr>
              <a:t> PAGE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3217009" y="-1930169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5197E4D-B4F9-90EB-B68A-7595364F20D6}"/>
              </a:ext>
            </a:extLst>
          </p:cNvPr>
          <p:cNvGrpSpPr/>
          <p:nvPr/>
        </p:nvGrpSpPr>
        <p:grpSpPr>
          <a:xfrm>
            <a:off x="3347330" y="2426212"/>
            <a:ext cx="4360200" cy="2019336"/>
            <a:chOff x="3347330" y="2426212"/>
            <a:chExt cx="4360200" cy="2019336"/>
          </a:xfrm>
        </p:grpSpPr>
        <p:sp>
          <p:nvSpPr>
            <p:cNvPr id="3" name="Google Shape;164;p30">
              <a:extLst>
                <a:ext uri="{FF2B5EF4-FFF2-40B4-BE49-F238E27FC236}">
                  <a16:creationId xmlns:a16="http://schemas.microsoft.com/office/drawing/2014/main" id="{CF7BD0E8-9F44-9521-2851-1F563C84D1EA}"/>
                </a:ext>
              </a:extLst>
            </p:cNvPr>
            <p:cNvSpPr txBox="1">
              <a:spLocks/>
            </p:cNvSpPr>
            <p:nvPr/>
          </p:nvSpPr>
          <p:spPr>
            <a:xfrm>
              <a:off x="3347330" y="2426212"/>
              <a:ext cx="43602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22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r>
                <a:rPr lang="en-US" altLang="ko-KR" sz="2000" dirty="0">
                  <a:latin typeface="+mj-ea"/>
                  <a:ea typeface="+mj-ea"/>
                </a:rPr>
                <a:t>-</a:t>
              </a:r>
              <a:r>
                <a:rPr lang="ko-KR" altLang="en-US" sz="2000" dirty="0">
                  <a:latin typeface="+mj-ea"/>
                  <a:ea typeface="+mj-ea"/>
                </a:rPr>
                <a:t> </a:t>
              </a:r>
              <a:r>
                <a:rPr lang="en-US" altLang="ko-KR" sz="2000" dirty="0">
                  <a:latin typeface="+mj-ea"/>
                  <a:ea typeface="+mj-ea"/>
                </a:rPr>
                <a:t>Math.</a:t>
              </a:r>
              <a:r>
                <a:rPr lang="ko-KR" altLang="en-US" sz="2000" dirty="0">
                  <a:latin typeface="+mj-ea"/>
                  <a:ea typeface="+mj-ea"/>
                </a:rPr>
                <a:t>내장 객체 사용</a:t>
              </a:r>
              <a:r>
                <a:rPr lang="ko-KR" altLang="en-US" sz="2000" dirty="0"/>
                <a:t> 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  <p:sp>
          <p:nvSpPr>
            <p:cNvPr id="4" name="Google Shape;164;p30">
              <a:extLst>
                <a:ext uri="{FF2B5EF4-FFF2-40B4-BE49-F238E27FC236}">
                  <a16:creationId xmlns:a16="http://schemas.microsoft.com/office/drawing/2014/main" id="{2C8E644F-C9A5-1E77-FB81-7B705956E7D5}"/>
                </a:ext>
              </a:extLst>
            </p:cNvPr>
            <p:cNvSpPr txBox="1">
              <a:spLocks/>
            </p:cNvSpPr>
            <p:nvPr/>
          </p:nvSpPr>
          <p:spPr>
            <a:xfrm>
              <a:off x="3347330" y="3169930"/>
              <a:ext cx="43602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22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r>
                <a:rPr lang="en-US" altLang="ko-KR" sz="2000" dirty="0"/>
                <a:t>-</a:t>
              </a:r>
              <a:r>
                <a:rPr lang="ko-KR" altLang="en-US" sz="2000" dirty="0"/>
                <a:t> </a:t>
              </a:r>
              <a:r>
                <a:rPr lang="en-US" altLang="ko-KR" sz="2000" dirty="0">
                  <a:latin typeface="+mj-ea"/>
                  <a:ea typeface="+mj-ea"/>
                </a:rPr>
                <a:t>.random( ), trunc( ) </a:t>
              </a:r>
              <a:r>
                <a:rPr lang="ko-KR" altLang="en-US" sz="2000" dirty="0">
                  <a:latin typeface="+mj-ea"/>
                  <a:ea typeface="+mj-ea"/>
                </a:rPr>
                <a:t>메서드 사용 </a:t>
              </a:r>
            </a:p>
          </p:txBody>
        </p:sp>
        <p:sp>
          <p:nvSpPr>
            <p:cNvPr id="5" name="Google Shape;164;p30">
              <a:extLst>
                <a:ext uri="{FF2B5EF4-FFF2-40B4-BE49-F238E27FC236}">
                  <a16:creationId xmlns:a16="http://schemas.microsoft.com/office/drawing/2014/main" id="{9A212315-42AF-6EB5-2853-DBE94FE1E012}"/>
                </a:ext>
              </a:extLst>
            </p:cNvPr>
            <p:cNvSpPr txBox="1">
              <a:spLocks/>
            </p:cNvSpPr>
            <p:nvPr/>
          </p:nvSpPr>
          <p:spPr>
            <a:xfrm>
              <a:off x="3347330" y="3913648"/>
              <a:ext cx="43602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22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r>
                <a:rPr lang="en-US" altLang="ko-KR" sz="2000" dirty="0"/>
                <a:t>-</a:t>
              </a:r>
              <a:r>
                <a:rPr lang="ko-KR" altLang="en-US" sz="2000" dirty="0"/>
                <a:t> </a:t>
              </a:r>
              <a:r>
                <a:rPr lang="en-US" altLang="ko-KR" sz="2000" dirty="0">
                  <a:latin typeface="+mj-ea"/>
                  <a:ea typeface="+mj-ea"/>
                </a:rPr>
                <a:t>split( ) </a:t>
              </a:r>
              <a:r>
                <a:rPr lang="ko-KR" altLang="en-US" sz="2000" dirty="0">
                  <a:latin typeface="+mj-ea"/>
                  <a:ea typeface="+mj-ea"/>
                </a:rPr>
                <a:t>메서드 사용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619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latin typeface="+mj-ea"/>
                <a:ea typeface="+mj-ea"/>
              </a:rPr>
              <a:t> Math.random( ), .</a:t>
            </a:r>
            <a:r>
              <a:rPr lang="en-US" altLang="ko-KR" dirty="0">
                <a:latin typeface="+mj-ea"/>
                <a:ea typeface="+mj-ea"/>
              </a:rPr>
              <a:t>trunc</a:t>
            </a:r>
            <a:r>
              <a:rPr lang="en-US" altLang="ko-KR" sz="3200" dirty="0">
                <a:latin typeface="+mj-ea"/>
                <a:ea typeface="+mj-ea"/>
              </a:rPr>
              <a:t>( ) </a:t>
            </a:r>
            <a:r>
              <a:rPr lang="ko-KR" altLang="en-US" sz="3200" dirty="0">
                <a:latin typeface="+mj-ea"/>
                <a:ea typeface="+mj-ea"/>
              </a:rPr>
              <a:t>메서드 사용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l="36215" t="7993" r="45238" b="10857"/>
          <a:stretch/>
        </p:blipFill>
        <p:spPr>
          <a:xfrm rot="8099991" flipH="1">
            <a:off x="-643794" y="2628497"/>
            <a:ext cx="1287586" cy="325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D7A867-58A9-2373-80BF-5A57B7792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034" y="3553610"/>
            <a:ext cx="2496814" cy="13679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B6E4EB-10D0-B4A0-0AEA-CBD7F8122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95678"/>
            <a:ext cx="9144000" cy="1109485"/>
          </a:xfrm>
          <a:prstGeom prst="rect">
            <a:avLst/>
          </a:prstGeom>
        </p:spPr>
      </p:pic>
      <p:sp>
        <p:nvSpPr>
          <p:cNvPr id="2" name="Google Shape;164;p30">
            <a:extLst>
              <a:ext uri="{FF2B5EF4-FFF2-40B4-BE49-F238E27FC236}">
                <a16:creationId xmlns:a16="http://schemas.microsoft.com/office/drawing/2014/main" id="{CA4AA245-0B32-41E7-3B7C-57EC8F81BA1B}"/>
              </a:ext>
            </a:extLst>
          </p:cNvPr>
          <p:cNvSpPr txBox="1">
            <a:spLocks/>
          </p:cNvSpPr>
          <p:nvPr/>
        </p:nvSpPr>
        <p:spPr>
          <a:xfrm>
            <a:off x="720000" y="3526379"/>
            <a:ext cx="3998216" cy="100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altLang="ko-KR" sz="2000" dirty="0">
                <a:latin typeface="+mj-ea"/>
                <a:ea typeface="+mj-ea"/>
              </a:rPr>
              <a:t>trunc() </a:t>
            </a:r>
            <a:r>
              <a:rPr lang="ko-KR" altLang="en-US" sz="2000" dirty="0">
                <a:latin typeface="+mj-ea"/>
                <a:ea typeface="+mj-ea"/>
              </a:rPr>
              <a:t>소수점 자리 정수로 치환 </a:t>
            </a:r>
          </a:p>
        </p:txBody>
      </p:sp>
    </p:spTree>
    <p:extLst>
      <p:ext uri="{BB962C8B-B14F-4D97-AF65-F5344CB8AC3E}">
        <p14:creationId xmlns:p14="http://schemas.microsoft.com/office/powerpoint/2010/main" val="2208396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848466" y="586666"/>
            <a:ext cx="2591850" cy="3240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</a:t>
            </a:r>
            <a:br>
              <a:rPr lang="en-US" dirty="0"/>
            </a:br>
            <a:r>
              <a:rPr lang="en-US" dirty="0"/>
              <a:t>Item</a:t>
            </a:r>
            <a:br>
              <a:rPr lang="en-US" dirty="0"/>
            </a:br>
            <a:r>
              <a:rPr lang="en-US" dirty="0"/>
              <a:t>Detail</a:t>
            </a:r>
            <a:endParaRPr dirty="0"/>
          </a:p>
        </p:txBody>
      </p:sp>
      <p:sp>
        <p:nvSpPr>
          <p:cNvPr id="146" name="Google Shape;146;p28"/>
          <p:cNvSpPr txBox="1">
            <a:spLocks noGrp="1"/>
          </p:cNvSpPr>
          <p:nvPr>
            <p:ph type="title" idx="2"/>
          </p:nvPr>
        </p:nvSpPr>
        <p:spPr>
          <a:xfrm>
            <a:off x="1930266" y="1352328"/>
            <a:ext cx="1918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01 -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3363175" y="3947137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발표자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박민수</a:t>
            </a:r>
            <a:endParaRPr dirty="0"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7570614">
            <a:off x="170913" y="3119664"/>
            <a:ext cx="2877073" cy="288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2995972">
            <a:off x="6586025" y="-2400212"/>
            <a:ext cx="3932816" cy="48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;p28">
            <a:extLst>
              <a:ext uri="{FF2B5EF4-FFF2-40B4-BE49-F238E27FC236}">
                <a16:creationId xmlns:a16="http://schemas.microsoft.com/office/drawing/2014/main" id="{277940F9-01B8-2F83-3328-99F8A5FC1966}"/>
              </a:ext>
            </a:extLst>
          </p:cNvPr>
          <p:cNvSpPr txBox="1">
            <a:spLocks/>
          </p:cNvSpPr>
          <p:nvPr/>
        </p:nvSpPr>
        <p:spPr>
          <a:xfrm>
            <a:off x="5896975" y="586666"/>
            <a:ext cx="2591850" cy="324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5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bert Sans"/>
              <a:buNone/>
              <a:defRPr sz="36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Pages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8;p42">
            <a:extLst>
              <a:ext uri="{FF2B5EF4-FFF2-40B4-BE49-F238E27FC236}">
                <a16:creationId xmlns:a16="http://schemas.microsoft.com/office/drawing/2014/main" id="{D47CF51D-6B95-5BDA-668E-C177D2429CCA}"/>
              </a:ext>
            </a:extLst>
          </p:cNvPr>
          <p:cNvSpPr/>
          <p:nvPr/>
        </p:nvSpPr>
        <p:spPr>
          <a:xfrm>
            <a:off x="-49619" y="0"/>
            <a:ext cx="9193619" cy="514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split( ) 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메서드 사용</a:t>
            </a:r>
            <a:endParaRPr dirty="0">
              <a:solidFill>
                <a:schemeClr val="bg1"/>
              </a:solidFill>
              <a:highlight>
                <a:srgbClr val="000000"/>
              </a:highlight>
              <a:latin typeface="+mj-ea"/>
              <a:ea typeface="+mj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A287655-F4AC-2774-8168-8DFAEEE5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8" y="852770"/>
            <a:ext cx="4612975" cy="3845705"/>
          </a:xfrm>
          <a:prstGeom prst="rect">
            <a:avLst/>
          </a:prstGeom>
        </p:spPr>
      </p:pic>
      <p:sp>
        <p:nvSpPr>
          <p:cNvPr id="2" name="Google Shape;164;p30">
            <a:extLst>
              <a:ext uri="{FF2B5EF4-FFF2-40B4-BE49-F238E27FC236}">
                <a16:creationId xmlns:a16="http://schemas.microsoft.com/office/drawing/2014/main" id="{C43B8374-1E82-5335-366C-3B6AA6C46F76}"/>
              </a:ext>
            </a:extLst>
          </p:cNvPr>
          <p:cNvSpPr txBox="1">
            <a:spLocks/>
          </p:cNvSpPr>
          <p:nvPr/>
        </p:nvSpPr>
        <p:spPr>
          <a:xfrm>
            <a:off x="4949268" y="1849508"/>
            <a:ext cx="3998216" cy="220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split 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메소드 사용 문자 하나씩 배열에 저장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82;p32">
            <a:extLst>
              <a:ext uri="{FF2B5EF4-FFF2-40B4-BE49-F238E27FC236}">
                <a16:creationId xmlns:a16="http://schemas.microsoft.com/office/drawing/2014/main" id="{27F8D0AD-CEF6-64EA-37AD-A210486B2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502" y="323645"/>
            <a:ext cx="10683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+mj-ea"/>
                <a:ea typeface="+mj-ea"/>
              </a:rPr>
              <a:t>결론</a:t>
            </a:r>
            <a:r>
              <a:rPr lang="en-US" altLang="ko-KR" sz="3200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FA7D13F-56BD-C040-1A48-E323189C43A6}"/>
              </a:ext>
            </a:extLst>
          </p:cNvPr>
          <p:cNvGrpSpPr/>
          <p:nvPr/>
        </p:nvGrpSpPr>
        <p:grpSpPr>
          <a:xfrm>
            <a:off x="1171866" y="1273852"/>
            <a:ext cx="6800268" cy="3126708"/>
            <a:chOff x="1171866" y="1273852"/>
            <a:chExt cx="6800268" cy="312670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6430241-52C9-751B-C347-C0C29D9B42D2}"/>
                </a:ext>
              </a:extLst>
            </p:cNvPr>
            <p:cNvGrpSpPr/>
            <p:nvPr/>
          </p:nvGrpSpPr>
          <p:grpSpPr>
            <a:xfrm>
              <a:off x="1171866" y="1935931"/>
              <a:ext cx="6800268" cy="2464629"/>
              <a:chOff x="1111224" y="1553561"/>
              <a:chExt cx="6800268" cy="2464629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4F8AF77-BDFB-FDBD-517F-0ED10BFD5720}"/>
                  </a:ext>
                </a:extLst>
              </p:cNvPr>
              <p:cNvSpPr/>
              <p:nvPr/>
            </p:nvSpPr>
            <p:spPr>
              <a:xfrm>
                <a:off x="5485801" y="1553561"/>
                <a:ext cx="2425691" cy="246462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7FF30B3-31AB-3D09-660F-6B0B1439B553}"/>
                  </a:ext>
                </a:extLst>
              </p:cNvPr>
              <p:cNvGrpSpPr/>
              <p:nvPr/>
            </p:nvGrpSpPr>
            <p:grpSpPr>
              <a:xfrm>
                <a:off x="1111224" y="1553561"/>
                <a:ext cx="2399030" cy="2462594"/>
                <a:chOff x="1305967" y="1553561"/>
                <a:chExt cx="2399030" cy="2462594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18CFA4-4CF1-1251-84E7-AC5525C67B43}"/>
                    </a:ext>
                  </a:extLst>
                </p:cNvPr>
                <p:cNvSpPr/>
                <p:nvPr/>
              </p:nvSpPr>
              <p:spPr>
                <a:xfrm>
                  <a:off x="1305967" y="1553561"/>
                  <a:ext cx="2399030" cy="246259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5513D6C5-27CB-C563-D50C-CDA4EB1E4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05482" y="1954711"/>
                  <a:ext cx="602789" cy="705898"/>
                </a:xfrm>
                <a:prstGeom prst="ellipse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AEFFC0A-606D-C7AA-A5E3-05E9CE678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5482" y="2618732"/>
                  <a:ext cx="686793" cy="696011"/>
                </a:xfrm>
                <a:prstGeom prst="ellipse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7F106CB8-EED1-602B-1C9B-89BDB9647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66304" y="2660609"/>
                  <a:ext cx="686793" cy="696011"/>
                </a:xfrm>
                <a:prstGeom prst="ellipse">
                  <a:avLst/>
                </a:prstGeom>
              </p:spPr>
            </p:pic>
          </p:grpSp>
          <p:sp>
            <p:nvSpPr>
              <p:cNvPr id="34" name="십자형 33">
                <a:extLst>
                  <a:ext uri="{FF2B5EF4-FFF2-40B4-BE49-F238E27FC236}">
                    <a16:creationId xmlns:a16="http://schemas.microsoft.com/office/drawing/2014/main" id="{1DAD8709-6A77-FE56-7B5E-ADBB0641DBF8}"/>
                  </a:ext>
                </a:extLst>
              </p:cNvPr>
              <p:cNvSpPr/>
              <p:nvPr/>
            </p:nvSpPr>
            <p:spPr>
              <a:xfrm>
                <a:off x="3752610" y="2176488"/>
                <a:ext cx="1192546" cy="1138255"/>
              </a:xfrm>
              <a:prstGeom prst="plus">
                <a:avLst>
                  <a:gd name="adj" fmla="val 4064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Google Shape;182;p32">
              <a:extLst>
                <a:ext uri="{FF2B5EF4-FFF2-40B4-BE49-F238E27FC236}">
                  <a16:creationId xmlns:a16="http://schemas.microsoft.com/office/drawing/2014/main" id="{6710468C-8E2B-BF7A-2889-A6F32157B888}"/>
                </a:ext>
              </a:extLst>
            </p:cNvPr>
            <p:cNvSpPr txBox="1">
              <a:spLocks/>
            </p:cNvSpPr>
            <p:nvPr/>
          </p:nvSpPr>
          <p:spPr>
            <a:xfrm>
              <a:off x="1403439" y="1273852"/>
              <a:ext cx="220843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lbert Sans"/>
                <a:buNone/>
                <a:defRPr sz="3000" b="0" i="0" u="none" strike="noStrike" cap="none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defRPr>
              </a:lvl9pPr>
            </a:lstStyle>
            <a:p>
              <a:pPr algn="r"/>
              <a:r>
                <a:rPr lang="en-US" altLang="ko-KR" dirty="0">
                  <a:latin typeface="+mj-ea"/>
                  <a:ea typeface="+mj-ea"/>
                </a:rPr>
                <a:t>FRONT-End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37" name="Google Shape;182;p32">
            <a:extLst>
              <a:ext uri="{FF2B5EF4-FFF2-40B4-BE49-F238E27FC236}">
                <a16:creationId xmlns:a16="http://schemas.microsoft.com/office/drawing/2014/main" id="{38382D34-BF2D-B27E-744E-1C5B6D0586D5}"/>
              </a:ext>
            </a:extLst>
          </p:cNvPr>
          <p:cNvSpPr txBox="1">
            <a:spLocks/>
          </p:cNvSpPr>
          <p:nvPr/>
        </p:nvSpPr>
        <p:spPr>
          <a:xfrm>
            <a:off x="5415740" y="1273852"/>
            <a:ext cx="22084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r"/>
            <a:r>
              <a:rPr lang="en-US" altLang="ko-KR" dirty="0">
                <a:latin typeface="+mj-ea"/>
                <a:ea typeface="+mj-ea"/>
              </a:rPr>
              <a:t>BACK-End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F4E70C5-5FBE-4DF0-42FD-EDE5202A4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694" y="2569019"/>
            <a:ext cx="531387" cy="53637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1D330B-2731-12E4-F6C2-CA1C3B2D9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663" y="3198192"/>
            <a:ext cx="570095" cy="5155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DA0B354-9AAC-9766-8469-7DF2E9F66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776" y="2552264"/>
            <a:ext cx="627725" cy="5451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6D563D6-8FD4-6A69-97D5-D25902EE81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78" t="7252" r="31526" b="14144"/>
          <a:stretch/>
        </p:blipFill>
        <p:spPr>
          <a:xfrm>
            <a:off x="7130816" y="3127985"/>
            <a:ext cx="531387" cy="536375"/>
          </a:xfrm>
          <a:prstGeom prst="rect">
            <a:avLst/>
          </a:prstGeom>
        </p:spPr>
      </p:pic>
      <p:pic>
        <p:nvPicPr>
          <p:cNvPr id="50" name="그림 4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45B8035-387A-3CAB-94FC-6C828E0B7A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261" t="1568" r="30255" b="-1567"/>
          <a:stretch/>
        </p:blipFill>
        <p:spPr>
          <a:xfrm>
            <a:off x="6443382" y="2552264"/>
            <a:ext cx="488721" cy="50485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9FF95F8-A30E-46E4-9DF0-36ED1C4703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11" t="10541" r="26642"/>
          <a:stretch/>
        </p:blipFill>
        <p:spPr>
          <a:xfrm>
            <a:off x="1801147" y="2456785"/>
            <a:ext cx="513885" cy="56525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A40DE0F-BFE7-2849-5E9A-BAACB110B3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816" t="9586" r="31588" b="5802"/>
          <a:stretch/>
        </p:blipFill>
        <p:spPr>
          <a:xfrm>
            <a:off x="5880626" y="3189917"/>
            <a:ext cx="669037" cy="5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22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713225" y="546450"/>
            <a:ext cx="5065500" cy="11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53" name="Google Shape;253;p37"/>
          <p:cNvSpPr txBox="1">
            <a:spLocks noGrp="1"/>
          </p:cNvSpPr>
          <p:nvPr>
            <p:ph type="subTitle" idx="1"/>
          </p:nvPr>
        </p:nvSpPr>
        <p:spPr>
          <a:xfrm>
            <a:off x="713225" y="2566138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DO YOU HAVE ANY QUESTIONS?</a:t>
            </a:r>
            <a:endParaRPr sz="2000" dirty="0"/>
          </a:p>
        </p:txBody>
      </p:sp>
      <p:sp>
        <p:nvSpPr>
          <p:cNvPr id="254" name="Google Shape;254;p37"/>
          <p:cNvSpPr txBox="1"/>
          <p:nvPr/>
        </p:nvSpPr>
        <p:spPr>
          <a:xfrm>
            <a:off x="5659025" y="4343125"/>
            <a:ext cx="27720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lbert Sans"/>
                <a:sym typeface="Albert Sans"/>
              </a:rPr>
              <a:t>Please keep this slide for attribution</a:t>
            </a:r>
            <a:endParaRPr sz="12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lbert Sans"/>
              <a:sym typeface="Albert Sans"/>
            </a:endParaRPr>
          </a:p>
        </p:txBody>
      </p:sp>
      <p:grpSp>
        <p:nvGrpSpPr>
          <p:cNvPr id="255" name="Google Shape;255;p37"/>
          <p:cNvGrpSpPr/>
          <p:nvPr/>
        </p:nvGrpSpPr>
        <p:grpSpPr>
          <a:xfrm>
            <a:off x="2152239" y="2013162"/>
            <a:ext cx="387661" cy="387661"/>
            <a:chOff x="1379798" y="1723250"/>
            <a:chExt cx="397887" cy="397887"/>
          </a:xfrm>
        </p:grpSpPr>
        <p:sp>
          <p:nvSpPr>
            <p:cNvPr id="256" name="Google Shape;256;p3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37"/>
          <p:cNvGrpSpPr/>
          <p:nvPr/>
        </p:nvGrpSpPr>
        <p:grpSpPr>
          <a:xfrm>
            <a:off x="846157" y="2013162"/>
            <a:ext cx="387641" cy="387661"/>
            <a:chOff x="864491" y="1723250"/>
            <a:chExt cx="397866" cy="397887"/>
          </a:xfrm>
        </p:grpSpPr>
        <p:sp>
          <p:nvSpPr>
            <p:cNvPr id="261" name="Google Shape;261;p3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7"/>
          <p:cNvSpPr/>
          <p:nvPr/>
        </p:nvSpPr>
        <p:spPr>
          <a:xfrm>
            <a:off x="4765748" y="2048420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37"/>
          <p:cNvGrpSpPr/>
          <p:nvPr/>
        </p:nvGrpSpPr>
        <p:grpSpPr>
          <a:xfrm>
            <a:off x="3458341" y="2012510"/>
            <a:ext cx="388966" cy="388966"/>
            <a:chOff x="1190625" y="238125"/>
            <a:chExt cx="5235075" cy="5235075"/>
          </a:xfrm>
        </p:grpSpPr>
        <p:sp>
          <p:nvSpPr>
            <p:cNvPr id="266" name="Google Shape;266;p37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>
            <a:off x="6208883" y="-1935934"/>
            <a:ext cx="3932816" cy="480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5400000" flipH="1">
            <a:off x="2333961" y="3143752"/>
            <a:ext cx="959472" cy="242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016330" y="47004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ea"/>
                <a:ea typeface="+mj-ea"/>
              </a:rPr>
              <a:t>INDEX PAGE</a:t>
            </a:r>
            <a:endParaRPr sz="4000" dirty="0">
              <a:latin typeface="+mj-ea"/>
              <a:ea typeface="+mj-e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l="5192" r="47427"/>
          <a:stretch/>
        </p:blipFill>
        <p:spPr>
          <a:xfrm rot="5093269">
            <a:off x="-1253188" y="-2232710"/>
            <a:ext cx="3932818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l="32864" t="21844" r="32864" b="21839"/>
          <a:stretch/>
        </p:blipFill>
        <p:spPr>
          <a:xfrm rot="6129881">
            <a:off x="7662458" y="451147"/>
            <a:ext cx="1536641" cy="14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4;p30">
            <a:extLst>
              <a:ext uri="{FF2B5EF4-FFF2-40B4-BE49-F238E27FC236}">
                <a16:creationId xmlns:a16="http://schemas.microsoft.com/office/drawing/2014/main" id="{E2306A68-EE64-4BCD-97CB-3DF2A796DC6D}"/>
              </a:ext>
            </a:extLst>
          </p:cNvPr>
          <p:cNvSpPr txBox="1">
            <a:spLocks/>
          </p:cNvSpPr>
          <p:nvPr/>
        </p:nvSpPr>
        <p:spPr>
          <a:xfrm>
            <a:off x="3347330" y="2479242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+mj-ea"/>
                <a:ea typeface="+mj-ea"/>
              </a:rPr>
              <a:t>-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Fixed</a:t>
            </a:r>
            <a:r>
              <a:rPr lang="ko-KR" altLang="en-US" sz="2000" dirty="0">
                <a:latin typeface="+mj-ea"/>
                <a:ea typeface="+mj-ea"/>
              </a:rPr>
              <a:t> 배경 </a:t>
            </a:r>
            <a:r>
              <a:rPr lang="en-US" altLang="ko-KR" sz="2000" dirty="0" err="1">
                <a:latin typeface="+mj-ea"/>
                <a:ea typeface="+mj-ea"/>
              </a:rPr>
              <a:t>ScrollY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Google Shape;164;p30">
            <a:extLst>
              <a:ext uri="{FF2B5EF4-FFF2-40B4-BE49-F238E27FC236}">
                <a16:creationId xmlns:a16="http://schemas.microsoft.com/office/drawing/2014/main" id="{0501D8DE-5D28-2050-32D7-B128B428D02E}"/>
              </a:ext>
            </a:extLst>
          </p:cNvPr>
          <p:cNvSpPr txBox="1">
            <a:spLocks/>
          </p:cNvSpPr>
          <p:nvPr/>
        </p:nvSpPr>
        <p:spPr>
          <a:xfrm>
            <a:off x="3347330" y="202449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22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Header </a:t>
            </a:r>
            <a:r>
              <a:rPr lang="ko-KR" altLang="en-US" sz="2000" dirty="0">
                <a:latin typeface="+mj-ea"/>
                <a:ea typeface="+mj-ea"/>
              </a:rPr>
              <a:t>스크롤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Header 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deltaY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927284" y="4187654"/>
            <a:ext cx="7289425" cy="29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5192" t="39954" r="60146"/>
          <a:stretch/>
        </p:blipFill>
        <p:spPr>
          <a:xfrm rot="-6830328">
            <a:off x="-1652030" y="3166908"/>
            <a:ext cx="2877070" cy="288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l="36215" t="7993" r="45238" b="10857"/>
          <a:stretch/>
        </p:blipFill>
        <p:spPr>
          <a:xfrm rot="-8606814">
            <a:off x="7929851" y="2558552"/>
            <a:ext cx="1287588" cy="325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7;p42">
            <a:extLst>
              <a:ext uri="{FF2B5EF4-FFF2-40B4-BE49-F238E27FC236}">
                <a16:creationId xmlns:a16="http://schemas.microsoft.com/office/drawing/2014/main" id="{2E4E26F9-1812-E293-A05F-C79F402D76A6}"/>
              </a:ext>
            </a:extLst>
          </p:cNvPr>
          <p:cNvSpPr/>
          <p:nvPr/>
        </p:nvSpPr>
        <p:spPr>
          <a:xfrm>
            <a:off x="1630848" y="1343884"/>
            <a:ext cx="5882301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헤더 영역 구성 </a:t>
            </a:r>
            <a:r>
              <a:rPr lang="en-US" altLang="ko-KR" sz="2000" dirty="0">
                <a:latin typeface="+mj-ea"/>
                <a:ea typeface="+mj-ea"/>
              </a:rPr>
              <a:t>: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fixed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or sticky</a:t>
            </a:r>
            <a:r>
              <a:rPr lang="ko-KR" altLang="en-US" sz="2000" dirty="0">
                <a:latin typeface="+mj-ea"/>
                <a:ea typeface="+mj-ea"/>
              </a:rPr>
              <a:t> 이용 케이스 증가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Google Shape;307;p42">
            <a:extLst>
              <a:ext uri="{FF2B5EF4-FFF2-40B4-BE49-F238E27FC236}">
                <a16:creationId xmlns:a16="http://schemas.microsoft.com/office/drawing/2014/main" id="{F4FF5ACE-442B-CA5C-DEEF-DA02AD938C65}"/>
              </a:ext>
            </a:extLst>
          </p:cNvPr>
          <p:cNvSpPr/>
          <p:nvPr/>
        </p:nvSpPr>
        <p:spPr>
          <a:xfrm>
            <a:off x="1630847" y="2495565"/>
            <a:ext cx="5882301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작은 </a:t>
            </a:r>
            <a:r>
              <a:rPr lang="ko-KR" altLang="en-US" sz="2000" dirty="0" err="1">
                <a:latin typeface="+mj-ea"/>
                <a:ea typeface="+mj-ea"/>
              </a:rPr>
              <a:t>뷰포트</a:t>
            </a:r>
            <a:r>
              <a:rPr lang="ko-KR" altLang="en-US" sz="2000" dirty="0">
                <a:latin typeface="+mj-ea"/>
                <a:ea typeface="+mj-ea"/>
              </a:rPr>
              <a:t> 기기에서 </a:t>
            </a:r>
            <a:r>
              <a:rPr lang="en-US" altLang="ko-KR" sz="2000" dirty="0">
                <a:latin typeface="+mj-ea"/>
                <a:ea typeface="+mj-ea"/>
              </a:rPr>
              <a:t>UX</a:t>
            </a:r>
            <a:r>
              <a:rPr lang="ko-KR" altLang="en-US" sz="2000" dirty="0">
                <a:latin typeface="+mj-ea"/>
                <a:ea typeface="+mj-ea"/>
              </a:rPr>
              <a:t> 저해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Google Shape;307;p42">
            <a:extLst>
              <a:ext uri="{FF2B5EF4-FFF2-40B4-BE49-F238E27FC236}">
                <a16:creationId xmlns:a16="http://schemas.microsoft.com/office/drawing/2014/main" id="{48DF61C0-C9BA-8837-6496-5502BD409E2A}"/>
              </a:ext>
            </a:extLst>
          </p:cNvPr>
          <p:cNvSpPr/>
          <p:nvPr/>
        </p:nvSpPr>
        <p:spPr>
          <a:xfrm>
            <a:off x="1630845" y="3657384"/>
            <a:ext cx="5882301" cy="8615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스크롤 이벤트에 반응</a:t>
            </a:r>
            <a:r>
              <a:rPr lang="en-US" altLang="ko-KR" sz="2000" dirty="0">
                <a:latin typeface="+mj-ea"/>
                <a:ea typeface="+mj-ea"/>
              </a:rPr>
              <a:t>:</a:t>
            </a:r>
            <a:r>
              <a:rPr lang="ko-KR" altLang="en-US" sz="2000" dirty="0">
                <a:latin typeface="+mj-ea"/>
                <a:ea typeface="+mj-ea"/>
              </a:rPr>
              <a:t> 사라지는 헤더로 개선</a:t>
            </a:r>
            <a:endParaRPr lang="ko-KR" altLang="en-US" sz="2300" dirty="0">
              <a:latin typeface="+mj-ea"/>
              <a:ea typeface="+mj-ea"/>
            </a:endParaRPr>
          </a:p>
        </p:txBody>
      </p:sp>
      <p:grpSp>
        <p:nvGrpSpPr>
          <p:cNvPr id="7" name="Google Shape;442;p44">
            <a:extLst>
              <a:ext uri="{FF2B5EF4-FFF2-40B4-BE49-F238E27FC236}">
                <a16:creationId xmlns:a16="http://schemas.microsoft.com/office/drawing/2014/main" id="{004D9307-8190-DD68-A6C2-D55E9297AD3C}"/>
              </a:ext>
            </a:extLst>
          </p:cNvPr>
          <p:cNvGrpSpPr/>
          <p:nvPr/>
        </p:nvGrpSpPr>
        <p:grpSpPr>
          <a:xfrm rot="5400000">
            <a:off x="4434495" y="1634051"/>
            <a:ext cx="275010" cy="1397462"/>
            <a:chOff x="4960900" y="2433225"/>
            <a:chExt cx="48525" cy="60050"/>
          </a:xfrm>
        </p:grpSpPr>
        <p:sp>
          <p:nvSpPr>
            <p:cNvPr id="8" name="Google Shape;443;p44">
              <a:extLst>
                <a:ext uri="{FF2B5EF4-FFF2-40B4-BE49-F238E27FC236}">
                  <a16:creationId xmlns:a16="http://schemas.microsoft.com/office/drawing/2014/main" id="{34A4C6C5-6327-FE10-DE57-DB120EE14FB6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4;p44">
              <a:extLst>
                <a:ext uri="{FF2B5EF4-FFF2-40B4-BE49-F238E27FC236}">
                  <a16:creationId xmlns:a16="http://schemas.microsoft.com/office/drawing/2014/main" id="{8DE0D6E6-42BC-0262-80F1-FC7BFEDF1C56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42;p44">
            <a:extLst>
              <a:ext uri="{FF2B5EF4-FFF2-40B4-BE49-F238E27FC236}">
                <a16:creationId xmlns:a16="http://schemas.microsoft.com/office/drawing/2014/main" id="{8BF34D17-D8FE-CB1E-6DB2-61AC316FED7B}"/>
              </a:ext>
            </a:extLst>
          </p:cNvPr>
          <p:cNvGrpSpPr/>
          <p:nvPr/>
        </p:nvGrpSpPr>
        <p:grpSpPr>
          <a:xfrm rot="5400000">
            <a:off x="4434490" y="2781431"/>
            <a:ext cx="275010" cy="1397462"/>
            <a:chOff x="4960900" y="2433225"/>
            <a:chExt cx="48525" cy="60050"/>
          </a:xfrm>
        </p:grpSpPr>
        <p:sp>
          <p:nvSpPr>
            <p:cNvPr id="11" name="Google Shape;443;p44">
              <a:extLst>
                <a:ext uri="{FF2B5EF4-FFF2-40B4-BE49-F238E27FC236}">
                  <a16:creationId xmlns:a16="http://schemas.microsoft.com/office/drawing/2014/main" id="{C59344B1-3A8E-FED0-5F6C-7A6467FEB63A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4;p44">
              <a:extLst>
                <a:ext uri="{FF2B5EF4-FFF2-40B4-BE49-F238E27FC236}">
                  <a16:creationId xmlns:a16="http://schemas.microsoft.com/office/drawing/2014/main" id="{0D8D3EF5-A6B6-8CA4-7489-7238290BF839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Chrome Waves - Business Basic Template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928</Words>
  <Application>Microsoft Macintosh PowerPoint</Application>
  <PresentationFormat>화면 슬라이드 쇼(16:9)</PresentationFormat>
  <Paragraphs>270</Paragraphs>
  <Slides>72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맑은 고딕</vt:lpstr>
      <vt:lpstr>Albert Sans</vt:lpstr>
      <vt:lpstr>Nunito Light</vt:lpstr>
      <vt:lpstr>맑은 고딕</vt:lpstr>
      <vt:lpstr>Arial</vt:lpstr>
      <vt:lpstr>Simple Chrome Waves - Business Basic Template by Slidesgo</vt:lpstr>
      <vt:lpstr>Codream - KDT 02_2차 발표 </vt:lpstr>
      <vt:lpstr>Main index– 발표 목차</vt:lpstr>
      <vt:lpstr>프로젝트 개요 및 방향</vt:lpstr>
      <vt:lpstr>프로젝트 개요 및 방향</vt:lpstr>
      <vt:lpstr>프로젝트 개요 및 방향</vt:lpstr>
      <vt:lpstr>Story board – our pages </vt:lpstr>
      <vt:lpstr>Index Item Detail</vt:lpstr>
      <vt:lpstr>PowerPoint 프레젠테이션</vt:lpstr>
      <vt:lpstr>Header - deltaY</vt:lpstr>
      <vt:lpstr>반응형 헤더 이벤트 - js</vt:lpstr>
      <vt:lpstr>Main – fixed background by scrollY</vt:lpstr>
      <vt:lpstr>메인 스크롤 이벤트- js</vt:lpstr>
      <vt:lpstr>PowerPoint 프레젠테이션</vt:lpstr>
      <vt:lpstr>Modal window</vt:lpstr>
      <vt:lpstr>Modal window</vt:lpstr>
      <vt:lpstr>Modal window</vt:lpstr>
      <vt:lpstr>Modal window – HTML Tag</vt:lpstr>
      <vt:lpstr>Modal window</vt:lpstr>
      <vt:lpstr>PowerPoint 프레젠테이션</vt:lpstr>
      <vt:lpstr>Modal window – HTML Tag</vt:lpstr>
      <vt:lpstr>Modal window</vt:lpstr>
      <vt:lpstr>메인 스크롤 이벤트- js</vt:lpstr>
      <vt:lpstr>메인 스크롤 이벤트- js</vt:lpstr>
      <vt:lpstr>Add item - preview</vt:lpstr>
      <vt:lpstr>Add item - CSS</vt:lpstr>
      <vt:lpstr>Add item – Js_기본 세팅</vt:lpstr>
      <vt:lpstr>Add item – Js_기본 세팅_element생성</vt:lpstr>
      <vt:lpstr>Add item – Js_객체추가함수</vt:lpstr>
      <vt:lpstr>Add item – Js_객체추가함수_버튼동작</vt:lpstr>
      <vt:lpstr>PowerPoint 프레젠테이션</vt:lpstr>
      <vt:lpstr>Aside – viewport fix nav</vt:lpstr>
      <vt:lpstr>Aside - CSS</vt:lpstr>
      <vt:lpstr>Aside - Js</vt:lpstr>
      <vt:lpstr>My List Pay Footer</vt:lpstr>
      <vt:lpstr>PowerPoint 프레젠테이션</vt:lpstr>
      <vt:lpstr>My List – 1 (전체선택,전체해제) -1</vt:lpstr>
      <vt:lpstr>My List – 1 (전체선택,전체해제) -2</vt:lpstr>
      <vt:lpstr>My List – 2 (개별선택,개별해제) </vt:lpstr>
      <vt:lpstr>My List – 3 (수량변경)</vt:lpstr>
      <vt:lpstr>My List – 4 (정규표현식)</vt:lpstr>
      <vt:lpstr>PowerPoint 프레젠테이션</vt:lpstr>
      <vt:lpstr>Pay – 1(결제방법 클릭, 팝업창) -1</vt:lpstr>
      <vt:lpstr>Pay – 1(결제방법 클릭, 팝업창) -2</vt:lpstr>
      <vt:lpstr>PowerPoint 프레젠테이션</vt:lpstr>
      <vt:lpstr>Footer – 1 (반응형 클릭이벤트)</vt:lpstr>
      <vt:lpstr>Footer – 2 (mouseenter, mouseleave)</vt:lpstr>
      <vt:lpstr>BrandNew / Notice</vt:lpstr>
      <vt:lpstr>PowerPoint 프레젠테이션</vt:lpstr>
      <vt:lpstr>[Javascript] 아코디언 효과 구현 </vt:lpstr>
      <vt:lpstr>PowerPoint 프레젠테이션</vt:lpstr>
      <vt:lpstr>기본 구조와 설계</vt:lpstr>
      <vt:lpstr>기본 구조와 설계</vt:lpstr>
      <vt:lpstr>코드 전개</vt:lpstr>
      <vt:lpstr>PowerPoint 프레젠테이션</vt:lpstr>
      <vt:lpstr>문제점 해결</vt:lpstr>
      <vt:lpstr>SignIn SignUp CodeCheck</vt:lpstr>
      <vt:lpstr>PowerPoint 프레젠테이션</vt:lpstr>
      <vt:lpstr>SignIn PAGE</vt:lpstr>
      <vt:lpstr>setAttribute( ) 메서드 사용</vt:lpstr>
      <vt:lpstr>PowerPoint 프레젠테이션</vt:lpstr>
      <vt:lpstr>유효성 검사 사용</vt:lpstr>
      <vt:lpstr>이벤트 공통함수 처리</vt:lpstr>
      <vt:lpstr> 공통 함수 매개변수</vt:lpstr>
      <vt:lpstr>Input 태그 공통 함수</vt:lpstr>
      <vt:lpstr>이벤트 모듈 함수 처리</vt:lpstr>
      <vt:lpstr>패스워드 유효성 검사 모듈함수</vt:lpstr>
      <vt:lpstr>버튼 이벤트 플래그 </vt:lpstr>
      <vt:lpstr>PowerPoint 프레젠테이션</vt:lpstr>
      <vt:lpstr> Math.random( ), .trunc( ) 메서드 사용</vt:lpstr>
      <vt:lpstr>split( ) 메서드 사용</vt:lpstr>
      <vt:lpstr>결론.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Codream - KDT 02_2차 발표</dc:title>
  <cp:lastModifiedBy>민수 박</cp:lastModifiedBy>
  <cp:revision>13</cp:revision>
  <dcterms:modified xsi:type="dcterms:W3CDTF">2023-03-07T13:04:09Z</dcterms:modified>
</cp:coreProperties>
</file>